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29"/>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120" d="100"/>
          <a:sy n="120" d="100"/>
        </p:scale>
        <p:origin x="120" y="2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163464-F893-4ADC-84BD-FCD6F9733AC9}" type="datetimeFigureOut">
              <a:rPr lang="en-IN" smtClean="0"/>
              <a:t>25-07-2022</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58E6BD-3996-4C38-B64B-77A471D467F6}" type="slidenum">
              <a:rPr lang="en-IN" smtClean="0"/>
              <a:t>‹#›</a:t>
            </a:fld>
            <a:endParaRPr lang="en-IN"/>
          </a:p>
        </p:txBody>
      </p:sp>
    </p:spTree>
    <p:extLst>
      <p:ext uri="{BB962C8B-B14F-4D97-AF65-F5344CB8AC3E}">
        <p14:creationId xmlns:p14="http://schemas.microsoft.com/office/powerpoint/2010/main" val="2042069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88ADC8A-4AB4-4253-A9E6-C4037ABB8368}" type="slidenum">
              <a:rPr lang="en-US" smtClean="0"/>
              <a:pPr/>
              <a:t>9</a:t>
            </a:fld>
            <a:endParaRPr lang="en-US"/>
          </a:p>
        </p:txBody>
      </p:sp>
    </p:spTree>
    <p:extLst>
      <p:ext uri="{BB962C8B-B14F-4D97-AF65-F5344CB8AC3E}">
        <p14:creationId xmlns:p14="http://schemas.microsoft.com/office/powerpoint/2010/main" val="14137121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185655C-82F7-47BA-A101-052E076A7DF4}" type="datetimeFigureOut">
              <a:rPr lang="en-IN" smtClean="0"/>
              <a:t>25-07-2022</a:t>
            </a:fld>
            <a:endParaRPr lang="en-IN"/>
          </a:p>
        </p:txBody>
      </p:sp>
      <p:sp>
        <p:nvSpPr>
          <p:cNvPr id="5" name="Footer Placeholder 4"/>
          <p:cNvSpPr>
            <a:spLocks noGrp="1"/>
          </p:cNvSpPr>
          <p:nvPr>
            <p:ph type="ftr" sz="quarter" idx="11"/>
          </p:nvPr>
        </p:nvSpPr>
        <p:spPr/>
        <p:txBody>
          <a:bodyPr/>
          <a:lstStyle/>
          <a:p>
            <a:endParaRPr lang="en-IN"/>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4A0DD6AA-E81E-48C6-892A-9FF0F17C2F42}" type="slidenum">
              <a:rPr lang="en-IN" smtClean="0"/>
              <a:t>‹#›</a:t>
            </a:fld>
            <a:endParaRPr lang="en-IN"/>
          </a:p>
        </p:txBody>
      </p:sp>
    </p:spTree>
    <p:extLst>
      <p:ext uri="{BB962C8B-B14F-4D97-AF65-F5344CB8AC3E}">
        <p14:creationId xmlns:p14="http://schemas.microsoft.com/office/powerpoint/2010/main" val="4145010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185655C-82F7-47BA-A101-052E076A7DF4}" type="datetimeFigureOut">
              <a:rPr lang="en-IN" smtClean="0"/>
              <a:t>25-07-2022</a:t>
            </a:fld>
            <a:endParaRPr lang="en-IN"/>
          </a:p>
        </p:txBody>
      </p:sp>
      <p:sp>
        <p:nvSpPr>
          <p:cNvPr id="5" name="Footer Placeholder 4"/>
          <p:cNvSpPr>
            <a:spLocks noGrp="1"/>
          </p:cNvSpPr>
          <p:nvPr>
            <p:ph type="ftr" sz="quarter" idx="11"/>
          </p:nvPr>
        </p:nvSpPr>
        <p:spPr/>
        <p:txBody>
          <a:bodyPr/>
          <a:lstStyle/>
          <a:p>
            <a:endParaRPr lang="en-IN"/>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A0DD6AA-E81E-48C6-892A-9FF0F17C2F42}" type="slidenum">
              <a:rPr lang="en-IN" smtClean="0"/>
              <a:t>‹#›</a:t>
            </a:fld>
            <a:endParaRPr lang="en-IN"/>
          </a:p>
        </p:txBody>
      </p:sp>
    </p:spTree>
    <p:extLst>
      <p:ext uri="{BB962C8B-B14F-4D97-AF65-F5344CB8AC3E}">
        <p14:creationId xmlns:p14="http://schemas.microsoft.com/office/powerpoint/2010/main" val="22134491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185655C-82F7-47BA-A101-052E076A7DF4}" type="datetimeFigureOut">
              <a:rPr lang="en-IN" smtClean="0"/>
              <a:t>25-07-2022</a:t>
            </a:fld>
            <a:endParaRPr lang="en-IN"/>
          </a:p>
        </p:txBody>
      </p:sp>
      <p:sp>
        <p:nvSpPr>
          <p:cNvPr id="5" name="Footer Placeholder 4"/>
          <p:cNvSpPr>
            <a:spLocks noGrp="1"/>
          </p:cNvSpPr>
          <p:nvPr>
            <p:ph type="ftr" sz="quarter" idx="11"/>
          </p:nvPr>
        </p:nvSpPr>
        <p:spPr/>
        <p:txBody>
          <a:bodyPr/>
          <a:lstStyle/>
          <a:p>
            <a:endParaRPr lang="en-IN"/>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A0DD6AA-E81E-48C6-892A-9FF0F17C2F42}" type="slidenum">
              <a:rPr lang="en-IN" smtClean="0"/>
              <a:t>‹#›</a:t>
            </a:fld>
            <a:endParaRPr lang="en-IN"/>
          </a:p>
        </p:txBody>
      </p:sp>
    </p:spTree>
    <p:extLst>
      <p:ext uri="{BB962C8B-B14F-4D97-AF65-F5344CB8AC3E}">
        <p14:creationId xmlns:p14="http://schemas.microsoft.com/office/powerpoint/2010/main" val="27762022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185655C-82F7-47BA-A101-052E076A7DF4}" type="datetimeFigureOut">
              <a:rPr lang="en-IN" smtClean="0"/>
              <a:t>25-07-2022</a:t>
            </a:fld>
            <a:endParaRPr lang="en-IN"/>
          </a:p>
        </p:txBody>
      </p:sp>
      <p:sp>
        <p:nvSpPr>
          <p:cNvPr id="6" name="Footer Placeholder 5"/>
          <p:cNvSpPr>
            <a:spLocks noGrp="1"/>
          </p:cNvSpPr>
          <p:nvPr>
            <p:ph type="ftr" sz="quarter" idx="11"/>
          </p:nvPr>
        </p:nvSpPr>
        <p:spPr/>
        <p:txBody>
          <a:bodyPr/>
          <a:lstStyle/>
          <a:p>
            <a:endParaRPr lang="en-IN"/>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4A0DD6AA-E81E-48C6-892A-9FF0F17C2F42}" type="slidenum">
              <a:rPr lang="en-IN" smtClean="0"/>
              <a:t>‹#›</a:t>
            </a:fld>
            <a:endParaRPr lang="en-IN"/>
          </a:p>
        </p:txBody>
      </p:sp>
    </p:spTree>
    <p:extLst>
      <p:ext uri="{BB962C8B-B14F-4D97-AF65-F5344CB8AC3E}">
        <p14:creationId xmlns:p14="http://schemas.microsoft.com/office/powerpoint/2010/main" val="32498259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185655C-82F7-47BA-A101-052E076A7DF4}" type="datetimeFigureOut">
              <a:rPr lang="en-IN" smtClean="0"/>
              <a:t>25-07-2022</a:t>
            </a:fld>
            <a:endParaRPr lang="en-IN"/>
          </a:p>
        </p:txBody>
      </p:sp>
      <p:sp>
        <p:nvSpPr>
          <p:cNvPr id="8" name="Footer Placeholder 7"/>
          <p:cNvSpPr>
            <a:spLocks noGrp="1"/>
          </p:cNvSpPr>
          <p:nvPr>
            <p:ph type="ftr" sz="quarter" idx="11"/>
          </p:nvPr>
        </p:nvSpPr>
        <p:spPr/>
        <p:txBody>
          <a:bodyPr/>
          <a:lstStyle/>
          <a:p>
            <a:endParaRPr lang="en-IN"/>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4A0DD6AA-E81E-48C6-892A-9FF0F17C2F42}" type="slidenum">
              <a:rPr lang="en-IN" smtClean="0"/>
              <a:t>‹#›</a:t>
            </a:fld>
            <a:endParaRPr lang="en-IN"/>
          </a:p>
        </p:txBody>
      </p:sp>
    </p:spTree>
    <p:extLst>
      <p:ext uri="{BB962C8B-B14F-4D97-AF65-F5344CB8AC3E}">
        <p14:creationId xmlns:p14="http://schemas.microsoft.com/office/powerpoint/2010/main" val="41167564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185655C-82F7-47BA-A101-052E076A7DF4}" type="datetimeFigureOut">
              <a:rPr lang="en-IN" smtClean="0"/>
              <a:t>25-07-2022</a:t>
            </a:fld>
            <a:endParaRPr lang="en-IN"/>
          </a:p>
        </p:txBody>
      </p:sp>
      <p:sp>
        <p:nvSpPr>
          <p:cNvPr id="4" name="Footer Placeholder 3"/>
          <p:cNvSpPr>
            <a:spLocks noGrp="1"/>
          </p:cNvSpPr>
          <p:nvPr>
            <p:ph type="ftr" sz="quarter" idx="11"/>
          </p:nvPr>
        </p:nvSpPr>
        <p:spPr/>
        <p:txBody>
          <a:bodyPr/>
          <a:lstStyle/>
          <a:p>
            <a:endParaRPr lang="en-IN"/>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4A0DD6AA-E81E-48C6-892A-9FF0F17C2F42}" type="slidenum">
              <a:rPr lang="en-IN" smtClean="0"/>
              <a:t>‹#›</a:t>
            </a:fld>
            <a:endParaRPr lang="en-IN"/>
          </a:p>
        </p:txBody>
      </p:sp>
    </p:spTree>
    <p:extLst>
      <p:ext uri="{BB962C8B-B14F-4D97-AF65-F5344CB8AC3E}">
        <p14:creationId xmlns:p14="http://schemas.microsoft.com/office/powerpoint/2010/main" val="19073744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85655C-82F7-47BA-A101-052E076A7DF4}" type="datetimeFigureOut">
              <a:rPr lang="en-IN" smtClean="0"/>
              <a:t>25-07-2022</a:t>
            </a:fld>
            <a:endParaRPr lang="en-IN"/>
          </a:p>
        </p:txBody>
      </p:sp>
      <p:sp>
        <p:nvSpPr>
          <p:cNvPr id="3" name="Footer Placeholder 2"/>
          <p:cNvSpPr>
            <a:spLocks noGrp="1"/>
          </p:cNvSpPr>
          <p:nvPr>
            <p:ph type="ftr" sz="quarter" idx="11"/>
          </p:nvPr>
        </p:nvSpPr>
        <p:spPr/>
        <p:txBody>
          <a:bodyPr/>
          <a:lstStyle/>
          <a:p>
            <a:endParaRPr lang="en-IN"/>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4A0DD6AA-E81E-48C6-892A-9FF0F17C2F42}" type="slidenum">
              <a:rPr lang="en-IN" smtClean="0"/>
              <a:t>‹#›</a:t>
            </a:fld>
            <a:endParaRPr lang="en-IN"/>
          </a:p>
        </p:txBody>
      </p:sp>
    </p:spTree>
    <p:extLst>
      <p:ext uri="{BB962C8B-B14F-4D97-AF65-F5344CB8AC3E}">
        <p14:creationId xmlns:p14="http://schemas.microsoft.com/office/powerpoint/2010/main" val="1886842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85655C-82F7-47BA-A101-052E076A7DF4}" type="datetimeFigureOut">
              <a:rPr lang="en-IN" smtClean="0"/>
              <a:t>25-07-2022</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4A0DD6AA-E81E-48C6-892A-9FF0F17C2F42}" type="slidenum">
              <a:rPr lang="en-IN" smtClean="0"/>
              <a:t>‹#›</a:t>
            </a:fld>
            <a:endParaRPr lang="en-IN"/>
          </a:p>
        </p:txBody>
      </p:sp>
    </p:spTree>
    <p:extLst>
      <p:ext uri="{BB962C8B-B14F-4D97-AF65-F5344CB8AC3E}">
        <p14:creationId xmlns:p14="http://schemas.microsoft.com/office/powerpoint/2010/main" val="1339116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85655C-82F7-47BA-A101-052E076A7DF4}" type="datetimeFigureOut">
              <a:rPr lang="en-IN" smtClean="0"/>
              <a:t>25-07-2022</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A0DD6AA-E81E-48C6-892A-9FF0F17C2F42}" type="slidenum">
              <a:rPr lang="en-IN" smtClean="0"/>
              <a:t>‹#›</a:t>
            </a:fld>
            <a:endParaRPr lang="en-IN"/>
          </a:p>
        </p:txBody>
      </p:sp>
    </p:spTree>
    <p:extLst>
      <p:ext uri="{BB962C8B-B14F-4D97-AF65-F5344CB8AC3E}">
        <p14:creationId xmlns:p14="http://schemas.microsoft.com/office/powerpoint/2010/main" val="32804927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185655C-82F7-47BA-A101-052E076A7DF4}" type="datetimeFigureOut">
              <a:rPr lang="en-IN" smtClean="0"/>
              <a:t>25-07-2022</a:t>
            </a:fld>
            <a:endParaRPr lang="en-IN"/>
          </a:p>
        </p:txBody>
      </p:sp>
      <p:sp>
        <p:nvSpPr>
          <p:cNvPr id="5" name="Footer Placeholder 4"/>
          <p:cNvSpPr>
            <a:spLocks noGrp="1"/>
          </p:cNvSpPr>
          <p:nvPr>
            <p:ph type="ftr" sz="quarter" idx="11"/>
          </p:nvPr>
        </p:nvSpPr>
        <p:spPr/>
        <p:txBody>
          <a:bodyPr/>
          <a:lstStyle/>
          <a:p>
            <a:endParaRPr lang="en-IN"/>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A0DD6AA-E81E-48C6-892A-9FF0F17C2F42}" type="slidenum">
              <a:rPr lang="en-IN" smtClean="0"/>
              <a:t>‹#›</a:t>
            </a:fld>
            <a:endParaRPr lang="en-IN"/>
          </a:p>
        </p:txBody>
      </p:sp>
    </p:spTree>
    <p:extLst>
      <p:ext uri="{BB962C8B-B14F-4D97-AF65-F5344CB8AC3E}">
        <p14:creationId xmlns:p14="http://schemas.microsoft.com/office/powerpoint/2010/main" val="41727666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185655C-82F7-47BA-A101-052E076A7DF4}" type="datetimeFigureOut">
              <a:rPr lang="en-IN" smtClean="0"/>
              <a:t>25-07-2022</a:t>
            </a:fld>
            <a:endParaRPr lang="en-IN"/>
          </a:p>
        </p:txBody>
      </p:sp>
      <p:sp>
        <p:nvSpPr>
          <p:cNvPr id="5" name="Footer Placeholder 4"/>
          <p:cNvSpPr>
            <a:spLocks noGrp="1"/>
          </p:cNvSpPr>
          <p:nvPr>
            <p:ph type="ftr" sz="quarter" idx="11"/>
          </p:nvPr>
        </p:nvSpPr>
        <p:spPr/>
        <p:txBody>
          <a:bodyPr/>
          <a:lstStyle/>
          <a:p>
            <a:endParaRPr lang="en-IN"/>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A0DD6AA-E81E-48C6-892A-9FF0F17C2F42}" type="slidenum">
              <a:rPr lang="en-IN" smtClean="0"/>
              <a:t>‹#›</a:t>
            </a:fld>
            <a:endParaRPr lang="en-IN"/>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6304034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D185655C-82F7-47BA-A101-052E076A7DF4}" type="datetimeFigureOut">
              <a:rPr lang="en-IN" smtClean="0"/>
              <a:t>25-07-2022</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A0DD6AA-E81E-48C6-892A-9FF0F17C2F42}" type="slidenum">
              <a:rPr lang="en-IN" smtClean="0"/>
              <a:t>‹#›</a:t>
            </a:fld>
            <a:endParaRPr lang="en-IN"/>
          </a:p>
        </p:txBody>
      </p:sp>
    </p:spTree>
    <p:extLst>
      <p:ext uri="{BB962C8B-B14F-4D97-AF65-F5344CB8AC3E}">
        <p14:creationId xmlns:p14="http://schemas.microsoft.com/office/powerpoint/2010/main" val="2619948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D185655C-82F7-47BA-A101-052E076A7DF4}" type="datetimeFigureOut">
              <a:rPr lang="en-IN" smtClean="0"/>
              <a:t>25-07-2022</a:t>
            </a:fld>
            <a:endParaRPr lang="en-IN"/>
          </a:p>
        </p:txBody>
      </p:sp>
      <p:sp>
        <p:nvSpPr>
          <p:cNvPr id="6" name="Footer Placeholder 5"/>
          <p:cNvSpPr>
            <a:spLocks noGrp="1"/>
          </p:cNvSpPr>
          <p:nvPr>
            <p:ph type="ftr" sz="quarter" idx="11"/>
          </p:nvPr>
        </p:nvSpPr>
        <p:spPr/>
        <p:txBody>
          <a:bodyPr/>
          <a:lstStyle/>
          <a:p>
            <a:endParaRPr lang="en-IN"/>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A0DD6AA-E81E-48C6-892A-9FF0F17C2F42}" type="slidenum">
              <a:rPr lang="en-IN" smtClean="0"/>
              <a:t>‹#›</a:t>
            </a:fld>
            <a:endParaRPr lang="en-IN"/>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0313175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D185655C-82F7-47BA-A101-052E076A7DF4}" type="datetimeFigureOut">
              <a:rPr lang="en-IN" smtClean="0"/>
              <a:t>25-07-2022</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A0DD6AA-E81E-48C6-892A-9FF0F17C2F42}" type="slidenum">
              <a:rPr lang="en-IN" smtClean="0"/>
              <a:t>‹#›</a:t>
            </a:fld>
            <a:endParaRPr lang="en-IN"/>
          </a:p>
        </p:txBody>
      </p:sp>
    </p:spTree>
    <p:extLst>
      <p:ext uri="{BB962C8B-B14F-4D97-AF65-F5344CB8AC3E}">
        <p14:creationId xmlns:p14="http://schemas.microsoft.com/office/powerpoint/2010/main" val="9867460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185655C-82F7-47BA-A101-052E076A7DF4}" type="datetimeFigureOut">
              <a:rPr lang="en-IN" smtClean="0"/>
              <a:t>25-07-2022</a:t>
            </a:fld>
            <a:endParaRPr lang="en-IN"/>
          </a:p>
        </p:txBody>
      </p:sp>
      <p:sp>
        <p:nvSpPr>
          <p:cNvPr id="5" name="Footer Placeholder 4"/>
          <p:cNvSpPr>
            <a:spLocks noGrp="1"/>
          </p:cNvSpPr>
          <p:nvPr>
            <p:ph type="ftr" sz="quarter" idx="11"/>
          </p:nvPr>
        </p:nvSpPr>
        <p:spPr/>
        <p:txBody>
          <a:bodyPr/>
          <a:lstStyle/>
          <a:p>
            <a:endParaRPr lang="en-IN"/>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A0DD6AA-E81E-48C6-892A-9FF0F17C2F42}" type="slidenum">
              <a:rPr lang="en-IN" smtClean="0"/>
              <a:t>‹#›</a:t>
            </a:fld>
            <a:endParaRPr lang="en-IN"/>
          </a:p>
        </p:txBody>
      </p:sp>
    </p:spTree>
    <p:extLst>
      <p:ext uri="{BB962C8B-B14F-4D97-AF65-F5344CB8AC3E}">
        <p14:creationId xmlns:p14="http://schemas.microsoft.com/office/powerpoint/2010/main" val="36768364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185655C-82F7-47BA-A101-052E076A7DF4}" type="datetimeFigureOut">
              <a:rPr lang="en-IN" smtClean="0"/>
              <a:t>25-07-2022</a:t>
            </a:fld>
            <a:endParaRPr lang="en-IN"/>
          </a:p>
        </p:txBody>
      </p:sp>
      <p:sp>
        <p:nvSpPr>
          <p:cNvPr id="5" name="Footer Placeholder 4"/>
          <p:cNvSpPr>
            <a:spLocks noGrp="1"/>
          </p:cNvSpPr>
          <p:nvPr>
            <p:ph type="ftr" sz="quarter" idx="11"/>
          </p:nvPr>
        </p:nvSpPr>
        <p:spPr/>
        <p:txBody>
          <a:bodyPr/>
          <a:lstStyle/>
          <a:p>
            <a:endParaRPr lang="en-IN"/>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A0DD6AA-E81E-48C6-892A-9FF0F17C2F42}" type="slidenum">
              <a:rPr lang="en-IN" smtClean="0"/>
              <a:t>‹#›</a:t>
            </a:fld>
            <a:endParaRPr lang="en-IN"/>
          </a:p>
        </p:txBody>
      </p:sp>
    </p:spTree>
    <p:extLst>
      <p:ext uri="{BB962C8B-B14F-4D97-AF65-F5344CB8AC3E}">
        <p14:creationId xmlns:p14="http://schemas.microsoft.com/office/powerpoint/2010/main" val="23556882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D185655C-82F7-47BA-A101-052E076A7DF4}" type="datetimeFigureOut">
              <a:rPr lang="en-IN" smtClean="0"/>
              <a:t>25-07-2022</a:t>
            </a:fld>
            <a:endParaRPr lang="en-IN"/>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4A0DD6AA-E81E-48C6-892A-9FF0F17C2F42}" type="slidenum">
              <a:rPr lang="en-IN" smtClean="0"/>
              <a:t>‹#›</a:t>
            </a:fld>
            <a:endParaRPr lang="en-IN"/>
          </a:p>
        </p:txBody>
      </p:sp>
    </p:spTree>
    <p:extLst>
      <p:ext uri="{BB962C8B-B14F-4D97-AF65-F5344CB8AC3E}">
        <p14:creationId xmlns:p14="http://schemas.microsoft.com/office/powerpoint/2010/main" val="1447055517"/>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en.wikipedia.org/wiki/Computer_software" TargetMode="External"/><Relationship Id="rId7" Type="http://schemas.openxmlformats.org/officeDocument/2006/relationships/hyperlink" Target="https://en.wikipedia.org/wiki/Software_distribution"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https://en.wikipedia.org/wiki/Copyright" TargetMode="External"/><Relationship Id="rId5" Type="http://schemas.openxmlformats.org/officeDocument/2006/relationships/hyperlink" Target="https://en.wikipedia.org/wiki/Open-source_license" TargetMode="External"/><Relationship Id="rId4" Type="http://schemas.openxmlformats.org/officeDocument/2006/relationships/hyperlink" Target="https://en.wikipedia.org/wiki/Source_code"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en.wikipedia.org/wiki/Office_suite"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s://www.computerhope.com/history/2010.htm"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Office Automation Tools</a:t>
            </a:r>
            <a:endParaRPr lang="en-US" dirty="0"/>
          </a:p>
        </p:txBody>
      </p:sp>
      <p:sp>
        <p:nvSpPr>
          <p:cNvPr id="3" name="Subtitle 2"/>
          <p:cNvSpPr>
            <a:spLocks noGrp="1"/>
          </p:cNvSpPr>
          <p:nvPr>
            <p:ph type="subTitle" idx="1"/>
          </p:nvPr>
        </p:nvSpPr>
        <p:spPr/>
        <p:txBody>
          <a:bodyPr/>
          <a:lstStyle/>
          <a:p>
            <a:r>
              <a:rPr lang="en-US" dirty="0" smtClean="0"/>
              <a:t>Unit-1</a:t>
            </a:r>
            <a:endParaRPr lang="en-US" dirty="0"/>
          </a:p>
        </p:txBody>
      </p:sp>
    </p:spTree>
    <p:extLst>
      <p:ext uri="{BB962C8B-B14F-4D97-AF65-F5344CB8AC3E}">
        <p14:creationId xmlns:p14="http://schemas.microsoft.com/office/powerpoint/2010/main" val="34817836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Office Automation</a:t>
            </a:r>
            <a:endParaRPr lang="en-US" dirty="0"/>
          </a:p>
        </p:txBody>
      </p:sp>
      <p:sp>
        <p:nvSpPr>
          <p:cNvPr id="3" name="Content Placeholder 2"/>
          <p:cNvSpPr>
            <a:spLocks noGrp="1"/>
          </p:cNvSpPr>
          <p:nvPr>
            <p:ph idx="1"/>
          </p:nvPr>
        </p:nvSpPr>
        <p:spPr/>
        <p:txBody>
          <a:bodyPr>
            <a:normAutofit/>
          </a:bodyPr>
          <a:lstStyle/>
          <a:p>
            <a:pPr algn="just"/>
            <a:r>
              <a:rPr lang="en-US" dirty="0" smtClean="0"/>
              <a:t>Office automation refers to the use of computer and software to </a:t>
            </a:r>
            <a:r>
              <a:rPr lang="en-US" dirty="0" smtClean="0">
                <a:solidFill>
                  <a:srgbClr val="C00000"/>
                </a:solidFill>
              </a:rPr>
              <a:t>digitally create, collect, store, manipulate and relay office information </a:t>
            </a:r>
            <a:r>
              <a:rPr lang="en-US" dirty="0" smtClean="0"/>
              <a:t>needed for accomplishing basic tasks and goals.</a:t>
            </a:r>
          </a:p>
          <a:p>
            <a:pPr algn="just"/>
            <a:r>
              <a:rPr lang="en-US" dirty="0" smtClean="0"/>
              <a:t>In other words, the term office automation refers to all </a:t>
            </a:r>
            <a:r>
              <a:rPr lang="en-US" dirty="0" smtClean="0">
                <a:solidFill>
                  <a:srgbClr val="00B050"/>
                </a:solidFill>
              </a:rPr>
              <a:t>tools and methods that are applied to office activities </a:t>
            </a:r>
            <a:r>
              <a:rPr lang="en-US" dirty="0" smtClean="0"/>
              <a:t>which make it possible to process written, visual and sound data </a:t>
            </a:r>
            <a:r>
              <a:rPr lang="en-US" dirty="0" smtClean="0">
                <a:solidFill>
                  <a:srgbClr val="C00000"/>
                </a:solidFill>
              </a:rPr>
              <a:t>in a computer-aided manner.</a:t>
            </a:r>
            <a:endParaRPr lang="en-US" dirty="0">
              <a:solidFill>
                <a:srgbClr val="C00000"/>
              </a:solidFill>
            </a:endParaRPr>
          </a:p>
        </p:txBody>
      </p:sp>
    </p:spTree>
    <p:extLst>
      <p:ext uri="{BB962C8B-B14F-4D97-AF65-F5344CB8AC3E}">
        <p14:creationId xmlns:p14="http://schemas.microsoft.com/office/powerpoint/2010/main" val="30404151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Office Suite Tools</a:t>
            </a:r>
            <a:endParaRPr lang="en-US" dirty="0"/>
          </a:p>
        </p:txBody>
      </p:sp>
      <p:sp>
        <p:nvSpPr>
          <p:cNvPr id="3" name="Content Placeholder 2"/>
          <p:cNvSpPr>
            <a:spLocks noGrp="1"/>
          </p:cNvSpPr>
          <p:nvPr>
            <p:ph idx="1"/>
          </p:nvPr>
        </p:nvSpPr>
        <p:spPr/>
        <p:txBody>
          <a:bodyPr>
            <a:normAutofit/>
          </a:bodyPr>
          <a:lstStyle/>
          <a:p>
            <a:pPr algn="just"/>
            <a:r>
              <a:rPr lang="en-US" dirty="0" smtClean="0"/>
              <a:t>The term "</a:t>
            </a:r>
            <a:r>
              <a:rPr lang="en-US" b="1" dirty="0" smtClean="0">
                <a:solidFill>
                  <a:srgbClr val="C00000"/>
                </a:solidFill>
              </a:rPr>
              <a:t>office suite</a:t>
            </a:r>
            <a:r>
              <a:rPr lang="en-US" dirty="0" smtClean="0">
                <a:solidFill>
                  <a:srgbClr val="C00000"/>
                </a:solidFill>
              </a:rPr>
              <a:t>" refers to all software programs</a:t>
            </a:r>
            <a:r>
              <a:rPr lang="en-US" dirty="0" smtClean="0"/>
              <a:t> which make it possible to meet office needs. In particular, an office suite therefore includes the following software programs:</a:t>
            </a:r>
          </a:p>
          <a:p>
            <a:pPr lvl="2" algn="just"/>
            <a:r>
              <a:rPr lang="en-US" dirty="0" smtClean="0">
                <a:solidFill>
                  <a:srgbClr val="00B050"/>
                </a:solidFill>
              </a:rPr>
              <a:t>word processing</a:t>
            </a:r>
          </a:p>
          <a:p>
            <a:pPr lvl="2" algn="just"/>
            <a:r>
              <a:rPr lang="en-US" dirty="0" smtClean="0">
                <a:solidFill>
                  <a:srgbClr val="C00000"/>
                </a:solidFill>
              </a:rPr>
              <a:t>a spreadsheet</a:t>
            </a:r>
          </a:p>
          <a:p>
            <a:pPr lvl="2" algn="just"/>
            <a:r>
              <a:rPr lang="en-US" dirty="0" smtClean="0">
                <a:solidFill>
                  <a:srgbClr val="00B0F0"/>
                </a:solidFill>
              </a:rPr>
              <a:t>a presentation tool</a:t>
            </a:r>
          </a:p>
          <a:p>
            <a:pPr lvl="2" algn="just"/>
            <a:r>
              <a:rPr lang="en-US" dirty="0" smtClean="0">
                <a:solidFill>
                  <a:srgbClr val="7030A0"/>
                </a:solidFill>
              </a:rPr>
              <a:t>a database</a:t>
            </a:r>
          </a:p>
          <a:p>
            <a:pPr lvl="2" algn="just"/>
            <a:r>
              <a:rPr lang="en-US" dirty="0" smtClean="0"/>
              <a:t>a scheduler</a:t>
            </a:r>
          </a:p>
          <a:p>
            <a:pPr algn="just"/>
            <a:endParaRPr lang="en-US" dirty="0"/>
          </a:p>
        </p:txBody>
      </p:sp>
    </p:spTree>
    <p:extLst>
      <p:ext uri="{BB962C8B-B14F-4D97-AF65-F5344CB8AC3E}">
        <p14:creationId xmlns:p14="http://schemas.microsoft.com/office/powerpoint/2010/main" val="107454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descr="https://www.bankersadda.com/wp-content/uploads/2020/01/11174200/6-300x155.png"/>
          <p:cNvPicPr>
            <a:picLocks noChangeAspect="1" noChangeArrowheads="1"/>
          </p:cNvPicPr>
          <p:nvPr/>
        </p:nvPicPr>
        <p:blipFill>
          <a:blip r:embed="rId2"/>
          <a:srcRect/>
          <a:stretch>
            <a:fillRect/>
          </a:stretch>
        </p:blipFill>
        <p:spPr bwMode="auto">
          <a:xfrm>
            <a:off x="2590800" y="1828800"/>
            <a:ext cx="6341806" cy="3276600"/>
          </a:xfrm>
          <a:prstGeom prst="rect">
            <a:avLst/>
          </a:prstGeom>
          <a:noFill/>
        </p:spPr>
      </p:pic>
    </p:spTree>
    <p:extLst>
      <p:ext uri="{BB962C8B-B14F-4D97-AF65-F5344CB8AC3E}">
        <p14:creationId xmlns:p14="http://schemas.microsoft.com/office/powerpoint/2010/main" val="102857458"/>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Office Suite Tools</a:t>
            </a:r>
            <a:endParaRPr lang="en-US" dirty="0"/>
          </a:p>
        </p:txBody>
      </p:sp>
      <p:sp>
        <p:nvSpPr>
          <p:cNvPr id="3" name="Content Placeholder 2"/>
          <p:cNvSpPr>
            <a:spLocks noGrp="1"/>
          </p:cNvSpPr>
          <p:nvPr>
            <p:ph idx="1"/>
          </p:nvPr>
        </p:nvSpPr>
        <p:spPr/>
        <p:txBody>
          <a:bodyPr/>
          <a:lstStyle/>
          <a:p>
            <a:r>
              <a:rPr lang="en-US" dirty="0" smtClean="0"/>
              <a:t>The main office suites are:</a:t>
            </a:r>
          </a:p>
          <a:p>
            <a:pPr lvl="2"/>
            <a:r>
              <a:rPr lang="en-US" dirty="0" err="1" smtClean="0">
                <a:solidFill>
                  <a:srgbClr val="C00000"/>
                </a:solidFill>
              </a:rPr>
              <a:t>OpenOffice</a:t>
            </a:r>
            <a:r>
              <a:rPr lang="en-US" dirty="0" smtClean="0"/>
              <a:t> (freeware)</a:t>
            </a:r>
          </a:p>
          <a:p>
            <a:pPr lvl="2"/>
            <a:r>
              <a:rPr lang="en-US" dirty="0" smtClean="0">
                <a:solidFill>
                  <a:srgbClr val="00B050"/>
                </a:solidFill>
              </a:rPr>
              <a:t>Microsoft Office</a:t>
            </a:r>
          </a:p>
          <a:p>
            <a:pPr lvl="2"/>
            <a:r>
              <a:rPr lang="en-US" dirty="0" err="1" smtClean="0">
                <a:solidFill>
                  <a:srgbClr val="0070C0"/>
                </a:solidFill>
              </a:rPr>
              <a:t>Libre</a:t>
            </a:r>
            <a:r>
              <a:rPr lang="en-US" dirty="0" smtClean="0">
                <a:solidFill>
                  <a:srgbClr val="0070C0"/>
                </a:solidFill>
              </a:rPr>
              <a:t> Office</a:t>
            </a:r>
          </a:p>
          <a:p>
            <a:pPr lvl="2"/>
            <a:r>
              <a:rPr lang="en-US" dirty="0" smtClean="0"/>
              <a:t>AppleWorks</a:t>
            </a:r>
          </a:p>
          <a:p>
            <a:pPr lvl="2"/>
            <a:r>
              <a:rPr lang="en-US" dirty="0" smtClean="0"/>
              <a:t>Corel WordPerfect</a:t>
            </a:r>
          </a:p>
          <a:p>
            <a:pPr lvl="2"/>
            <a:r>
              <a:rPr lang="en-US" dirty="0" smtClean="0"/>
              <a:t>IBM/Lotus SmartSuite</a:t>
            </a:r>
          </a:p>
          <a:p>
            <a:pPr lvl="2"/>
            <a:r>
              <a:rPr lang="en-US" dirty="0" smtClean="0"/>
              <a:t>Sun </a:t>
            </a:r>
            <a:r>
              <a:rPr lang="en-US" dirty="0" err="1" smtClean="0"/>
              <a:t>StarOffice</a:t>
            </a:r>
            <a:endParaRPr lang="en-US" dirty="0" smtClean="0"/>
          </a:p>
          <a:p>
            <a:endParaRPr lang="en-US" dirty="0"/>
          </a:p>
        </p:txBody>
      </p:sp>
    </p:spTree>
    <p:extLst>
      <p:ext uri="{BB962C8B-B14F-4D97-AF65-F5344CB8AC3E}">
        <p14:creationId xmlns:p14="http://schemas.microsoft.com/office/powerpoint/2010/main" val="25738107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Benefits of Office Automation</a:t>
            </a:r>
            <a:endParaRPr lang="en-US" dirty="0"/>
          </a:p>
        </p:txBody>
      </p:sp>
      <p:sp>
        <p:nvSpPr>
          <p:cNvPr id="3" name="Content Placeholder 2"/>
          <p:cNvSpPr>
            <a:spLocks noGrp="1"/>
          </p:cNvSpPr>
          <p:nvPr>
            <p:ph idx="1"/>
          </p:nvPr>
        </p:nvSpPr>
        <p:spPr/>
        <p:txBody>
          <a:bodyPr>
            <a:normAutofit/>
          </a:bodyPr>
          <a:lstStyle/>
          <a:p>
            <a:pPr marL="514350" indent="-514350" algn="just">
              <a:buFont typeface="+mj-lt"/>
              <a:buAutoNum type="arabicPeriod"/>
            </a:pPr>
            <a:r>
              <a:rPr lang="en-US" b="1" dirty="0" smtClean="0">
                <a:solidFill>
                  <a:srgbClr val="7030A0"/>
                </a:solidFill>
              </a:rPr>
              <a:t>Data management</a:t>
            </a:r>
            <a:r>
              <a:rPr lang="en-US" dirty="0" smtClean="0"/>
              <a:t> offers advantages such as simplifying the management of stored data and information. Program schedulers, reminder systems, and task management allow businesses to monitor and control office projects and activities.</a:t>
            </a:r>
          </a:p>
          <a:p>
            <a:pPr marL="514350" indent="-514350" algn="just">
              <a:buFont typeface="+mj-lt"/>
              <a:buAutoNum type="arabicPeriod"/>
            </a:pPr>
            <a:r>
              <a:rPr lang="en-US" b="1" dirty="0" smtClean="0">
                <a:solidFill>
                  <a:srgbClr val="C00000"/>
                </a:solidFill>
              </a:rPr>
              <a:t>Data storage</a:t>
            </a:r>
            <a:r>
              <a:rPr lang="en-US" dirty="0" smtClean="0"/>
              <a:t> includes confidential and important office records and documents. An </a:t>
            </a:r>
            <a:r>
              <a:rPr lang="en-US" b="1" dirty="0" smtClean="0"/>
              <a:t>office automation </a:t>
            </a:r>
            <a:r>
              <a:rPr lang="en-US" dirty="0" smtClean="0"/>
              <a:t>system would include data applications which are used to create and edit spreadsheets, documents and files or images.</a:t>
            </a:r>
          </a:p>
          <a:p>
            <a:pPr marL="1314450" lvl="2" indent="-514350" algn="just">
              <a:buFont typeface="+mj-lt"/>
              <a:buAutoNum type="arabicPeriod"/>
            </a:pPr>
            <a:endParaRPr lang="en-US" dirty="0"/>
          </a:p>
        </p:txBody>
      </p:sp>
    </p:spTree>
    <p:extLst>
      <p:ext uri="{BB962C8B-B14F-4D97-AF65-F5344CB8AC3E}">
        <p14:creationId xmlns:p14="http://schemas.microsoft.com/office/powerpoint/2010/main" val="16424588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Benefits of Office Automation</a:t>
            </a:r>
            <a:endParaRPr lang="en-US" dirty="0"/>
          </a:p>
        </p:txBody>
      </p:sp>
      <p:sp>
        <p:nvSpPr>
          <p:cNvPr id="3" name="Content Placeholder 2"/>
          <p:cNvSpPr>
            <a:spLocks noGrp="1"/>
          </p:cNvSpPr>
          <p:nvPr>
            <p:ph idx="1"/>
          </p:nvPr>
        </p:nvSpPr>
        <p:spPr/>
        <p:txBody>
          <a:bodyPr>
            <a:normAutofit/>
          </a:bodyPr>
          <a:lstStyle/>
          <a:p>
            <a:pPr marL="514350" indent="-514350" algn="just">
              <a:buNone/>
            </a:pPr>
            <a:r>
              <a:rPr lang="en-US" dirty="0" smtClean="0"/>
              <a:t>3. </a:t>
            </a:r>
            <a:r>
              <a:rPr lang="en-US" b="1" i="1" dirty="0" smtClean="0">
                <a:solidFill>
                  <a:srgbClr val="C00000"/>
                </a:solidFill>
              </a:rPr>
              <a:t>Data exchange</a:t>
            </a:r>
            <a:r>
              <a:rPr lang="en-US" dirty="0" smtClean="0"/>
              <a:t> of stored or manipulated data and information makes it easier for one or more members of an organization to send files and exchange data and information in real-time with an electronic transfer application or network connection, which enhances productivity.</a:t>
            </a:r>
          </a:p>
          <a:p>
            <a:pPr marL="514350" indent="-514350" algn="just">
              <a:buNone/>
            </a:pPr>
            <a:r>
              <a:rPr lang="en-US" dirty="0" smtClean="0"/>
              <a:t>4. </a:t>
            </a:r>
            <a:r>
              <a:rPr lang="en-US" b="1" i="1" dirty="0" smtClean="0">
                <a:solidFill>
                  <a:srgbClr val="00B050"/>
                </a:solidFill>
              </a:rPr>
              <a:t>Accuracy</a:t>
            </a:r>
            <a:r>
              <a:rPr lang="en-US" dirty="0" smtClean="0"/>
              <a:t> is greatly improved as programs and applications assist staff in getting 100% accuracy in day-to-day business processes.</a:t>
            </a:r>
            <a:endParaRPr lang="en-US" dirty="0"/>
          </a:p>
        </p:txBody>
      </p:sp>
    </p:spTree>
    <p:extLst>
      <p:ext uri="{BB962C8B-B14F-4D97-AF65-F5344CB8AC3E}">
        <p14:creationId xmlns:p14="http://schemas.microsoft.com/office/powerpoint/2010/main" val="23302076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Benefits of Office Automation</a:t>
            </a:r>
            <a:endParaRPr lang="en-US" dirty="0"/>
          </a:p>
        </p:txBody>
      </p:sp>
      <p:sp>
        <p:nvSpPr>
          <p:cNvPr id="3" name="Content Placeholder 2"/>
          <p:cNvSpPr>
            <a:spLocks noGrp="1"/>
          </p:cNvSpPr>
          <p:nvPr>
            <p:ph idx="1"/>
          </p:nvPr>
        </p:nvSpPr>
        <p:spPr/>
        <p:txBody>
          <a:bodyPr>
            <a:normAutofit/>
          </a:bodyPr>
          <a:lstStyle/>
          <a:p>
            <a:pPr algn="just">
              <a:buNone/>
            </a:pPr>
            <a:r>
              <a:rPr lang="en-US" dirty="0" smtClean="0"/>
              <a:t>5. </a:t>
            </a:r>
            <a:r>
              <a:rPr lang="en-US" b="1" dirty="0" smtClean="0">
                <a:solidFill>
                  <a:srgbClr val="00B050"/>
                </a:solidFill>
              </a:rPr>
              <a:t>Saves time</a:t>
            </a:r>
            <a:r>
              <a:rPr lang="en-US" dirty="0" smtClean="0"/>
              <a:t> and resources by simplifying and automating complex tasks. Digital storage eliminates the need for hard copies, which not only saves money and office space, but it helps the planet too.</a:t>
            </a:r>
          </a:p>
          <a:p>
            <a:pPr algn="just">
              <a:buNone/>
            </a:pPr>
            <a:r>
              <a:rPr lang="en-US" dirty="0" smtClean="0"/>
              <a:t>6. </a:t>
            </a:r>
            <a:r>
              <a:rPr lang="en-US" b="1" dirty="0" smtClean="0">
                <a:solidFill>
                  <a:srgbClr val="C00000"/>
                </a:solidFill>
              </a:rPr>
              <a:t>Reduces costs</a:t>
            </a:r>
            <a:r>
              <a:rPr lang="en-US" dirty="0" smtClean="0"/>
              <a:t> by not investing too much on hiring new resources to take care of tasks which can be easily executed by an </a:t>
            </a:r>
            <a:r>
              <a:rPr lang="en-US" b="1" dirty="0" smtClean="0"/>
              <a:t>office automation</a:t>
            </a:r>
            <a:r>
              <a:rPr lang="en-US" dirty="0" smtClean="0"/>
              <a:t> system. </a:t>
            </a:r>
            <a:endParaRPr lang="en-US" dirty="0"/>
          </a:p>
        </p:txBody>
      </p:sp>
    </p:spTree>
    <p:extLst>
      <p:ext uri="{BB962C8B-B14F-4D97-AF65-F5344CB8AC3E}">
        <p14:creationId xmlns:p14="http://schemas.microsoft.com/office/powerpoint/2010/main" val="30013376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Open Source Software &amp; Proprietary Software</a:t>
            </a:r>
            <a:endParaRPr lang="en-US" dirty="0"/>
          </a:p>
        </p:txBody>
      </p:sp>
      <p:sp>
        <p:nvSpPr>
          <p:cNvPr id="3" name="Content Placeholder 2"/>
          <p:cNvSpPr>
            <a:spLocks noGrp="1"/>
          </p:cNvSpPr>
          <p:nvPr>
            <p:ph idx="1"/>
          </p:nvPr>
        </p:nvSpPr>
        <p:spPr/>
        <p:txBody>
          <a:bodyPr>
            <a:noAutofit/>
          </a:bodyPr>
          <a:lstStyle/>
          <a:p>
            <a:pPr algn="just"/>
            <a:r>
              <a:rPr lang="en-US" dirty="0"/>
              <a:t>Open-source refers to the software </a:t>
            </a:r>
            <a:r>
              <a:rPr lang="en-US" dirty="0">
                <a:solidFill>
                  <a:srgbClr val="C00000"/>
                </a:solidFill>
              </a:rPr>
              <a:t>whose source code is available for anybody to access and modify.</a:t>
            </a:r>
          </a:p>
          <a:p>
            <a:pPr algn="just"/>
            <a:r>
              <a:rPr lang="en-US" b="1" dirty="0"/>
              <a:t>i.e. Open-source software</a:t>
            </a:r>
            <a:r>
              <a:rPr lang="en-US" dirty="0"/>
              <a:t> (</a:t>
            </a:r>
            <a:r>
              <a:rPr lang="en-US" b="1" dirty="0"/>
              <a:t>OSS</a:t>
            </a:r>
            <a:r>
              <a:rPr lang="en-US" dirty="0"/>
              <a:t>) is a type of </a:t>
            </a:r>
            <a:r>
              <a:rPr lang="en-US" dirty="0">
                <a:hlinkClick r:id="rId3" tooltip="Computer software"/>
              </a:rPr>
              <a:t>computer software</a:t>
            </a:r>
            <a:r>
              <a:rPr lang="en-US" dirty="0"/>
              <a:t> in which </a:t>
            </a:r>
            <a:r>
              <a:rPr lang="en-US" dirty="0">
                <a:hlinkClick r:id="rId4" tooltip="Source code"/>
              </a:rPr>
              <a:t>source code</a:t>
            </a:r>
            <a:r>
              <a:rPr lang="en-US" dirty="0"/>
              <a:t> is released under a </a:t>
            </a:r>
            <a:r>
              <a:rPr lang="en-US" dirty="0">
                <a:hlinkClick r:id="rId5" tooltip="Open-source license"/>
              </a:rPr>
              <a:t>license</a:t>
            </a:r>
            <a:r>
              <a:rPr lang="en-US" dirty="0"/>
              <a:t> in which the </a:t>
            </a:r>
            <a:r>
              <a:rPr lang="en-US" dirty="0">
                <a:hlinkClick r:id="rId6" tooltip="Copyright"/>
              </a:rPr>
              <a:t>copyright</a:t>
            </a:r>
            <a:r>
              <a:rPr lang="en-US" dirty="0"/>
              <a:t> holder grants users the rights to study, change, and </a:t>
            </a:r>
            <a:r>
              <a:rPr lang="en-US" dirty="0">
                <a:hlinkClick r:id="rId7" tooltip="Software distribution"/>
              </a:rPr>
              <a:t>distribute the software</a:t>
            </a:r>
            <a:r>
              <a:rPr lang="en-US" dirty="0"/>
              <a:t> to anyone and for any purpose.</a:t>
            </a:r>
          </a:p>
          <a:p>
            <a:pPr algn="just"/>
            <a:r>
              <a:rPr lang="en-US" dirty="0"/>
              <a:t>E.g. </a:t>
            </a:r>
            <a:r>
              <a:rPr lang="en-US" dirty="0">
                <a:solidFill>
                  <a:srgbClr val="0070C0"/>
                </a:solidFill>
              </a:rPr>
              <a:t>Apace Open Office, </a:t>
            </a:r>
            <a:r>
              <a:rPr lang="en-US" dirty="0" err="1">
                <a:solidFill>
                  <a:srgbClr val="0070C0"/>
                </a:solidFill>
              </a:rPr>
              <a:t>Libre</a:t>
            </a:r>
            <a:r>
              <a:rPr lang="en-US" dirty="0">
                <a:solidFill>
                  <a:srgbClr val="0070C0"/>
                </a:solidFill>
              </a:rPr>
              <a:t> Office </a:t>
            </a:r>
            <a:r>
              <a:rPr lang="en-US" dirty="0"/>
              <a:t>etc.</a:t>
            </a:r>
          </a:p>
          <a:p>
            <a:pPr algn="just">
              <a:buNone/>
            </a:pPr>
            <a:r>
              <a:rPr lang="en-US" dirty="0"/>
              <a:t/>
            </a:r>
            <a:br>
              <a:rPr lang="en-US" dirty="0"/>
            </a:br>
            <a:r>
              <a:rPr lang="en-US" dirty="0"/>
              <a:t/>
            </a:r>
            <a:br>
              <a:rPr lang="en-US" dirty="0"/>
            </a:br>
            <a:endParaRPr lang="en-US" dirty="0"/>
          </a:p>
        </p:txBody>
      </p:sp>
    </p:spTree>
    <p:extLst>
      <p:ext uri="{BB962C8B-B14F-4D97-AF65-F5344CB8AC3E}">
        <p14:creationId xmlns:p14="http://schemas.microsoft.com/office/powerpoint/2010/main" val="24215050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Open Source Software &amp; Proprietary Software</a:t>
            </a:r>
            <a:endParaRPr lang="en-US" dirty="0"/>
          </a:p>
        </p:txBody>
      </p:sp>
      <p:sp>
        <p:nvSpPr>
          <p:cNvPr id="3" name="Content Placeholder 2"/>
          <p:cNvSpPr>
            <a:spLocks noGrp="1"/>
          </p:cNvSpPr>
          <p:nvPr>
            <p:ph idx="1"/>
          </p:nvPr>
        </p:nvSpPr>
        <p:spPr/>
        <p:txBody>
          <a:bodyPr>
            <a:noAutofit/>
          </a:bodyPr>
          <a:lstStyle/>
          <a:p>
            <a:pPr algn="just"/>
            <a:r>
              <a:rPr lang="en-US" dirty="0"/>
              <a:t>Proprietary software is software that is </a:t>
            </a:r>
            <a:r>
              <a:rPr lang="en-US" dirty="0">
                <a:solidFill>
                  <a:srgbClr val="C00000"/>
                </a:solidFill>
              </a:rPr>
              <a:t>solely owned by the individual or the organization that developed it.</a:t>
            </a:r>
            <a:r>
              <a:rPr lang="en-US" dirty="0"/>
              <a:t> </a:t>
            </a:r>
          </a:p>
          <a:p>
            <a:pPr algn="just"/>
            <a:r>
              <a:rPr lang="en-US" dirty="0"/>
              <a:t>The owner of is the exclusive copyright holder of the software and only he has the </a:t>
            </a:r>
            <a:r>
              <a:rPr lang="en-US" dirty="0">
                <a:solidFill>
                  <a:srgbClr val="00B050"/>
                </a:solidFill>
              </a:rPr>
              <a:t>rights to modify or add features to the program’s source code</a:t>
            </a:r>
            <a:r>
              <a:rPr lang="en-US" dirty="0"/>
              <a:t>. He is the sole owner of the program who can sell it under some concrete conditions which should be followed by the users in order to avoid any legal disputes.</a:t>
            </a:r>
          </a:p>
          <a:p>
            <a:r>
              <a:rPr lang="en-US" dirty="0">
                <a:solidFill>
                  <a:srgbClr val="00B0F0"/>
                </a:solidFill>
              </a:rPr>
              <a:t>E.g. Microsoft Office.</a:t>
            </a:r>
            <a:r>
              <a:rPr lang="en-US" dirty="0"/>
              <a:t/>
            </a:r>
            <a:br>
              <a:rPr lang="en-US" dirty="0"/>
            </a:br>
            <a:r>
              <a:rPr lang="en-US" dirty="0"/>
              <a:t/>
            </a:r>
            <a:br>
              <a:rPr lang="en-US" dirty="0"/>
            </a:br>
            <a:r>
              <a:rPr lang="en-US" dirty="0"/>
              <a:t/>
            </a:r>
            <a:br>
              <a:rPr lang="en-US" dirty="0"/>
            </a:br>
            <a:r>
              <a:rPr lang="en-US" dirty="0"/>
              <a:t/>
            </a:r>
            <a:br>
              <a:rPr lang="en-US" dirty="0"/>
            </a:br>
            <a:endParaRPr lang="en-US" dirty="0"/>
          </a:p>
        </p:txBody>
      </p:sp>
    </p:spTree>
    <p:extLst>
      <p:ext uri="{BB962C8B-B14F-4D97-AF65-F5344CB8AC3E}">
        <p14:creationId xmlns:p14="http://schemas.microsoft.com/office/powerpoint/2010/main" val="35211443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1981200" y="457199"/>
          <a:ext cx="8229600" cy="6583680"/>
        </p:xfrm>
        <a:graphic>
          <a:graphicData uri="http://schemas.openxmlformats.org/drawingml/2006/table">
            <a:tbl>
              <a:tblPr firstRow="1" bandRow="1">
                <a:tableStyleId>{EB9631B5-78F2-41C9-869B-9F39066F8104}</a:tableStyleId>
              </a:tblPr>
              <a:tblGrid>
                <a:gridCol w="4114800"/>
                <a:gridCol w="4114800"/>
              </a:tblGrid>
              <a:tr h="463038">
                <a:tc>
                  <a:txBody>
                    <a:bodyPr/>
                    <a:lstStyle/>
                    <a:p>
                      <a:pPr algn="ctr"/>
                      <a:r>
                        <a:rPr lang="en-US" sz="2400" dirty="0" smtClean="0"/>
                        <a:t>Open Source</a:t>
                      </a:r>
                      <a:r>
                        <a:rPr lang="en-US" sz="2400" baseline="0" dirty="0" smtClean="0"/>
                        <a:t> Software</a:t>
                      </a:r>
                      <a:endParaRPr lang="en-US" sz="2400" dirty="0"/>
                    </a:p>
                  </a:txBody>
                  <a:tcPr/>
                </a:tc>
                <a:tc>
                  <a:txBody>
                    <a:bodyPr/>
                    <a:lstStyle/>
                    <a:p>
                      <a:pPr algn="ctr"/>
                      <a:r>
                        <a:rPr lang="en-US" sz="2400" dirty="0" smtClean="0"/>
                        <a:t>Proprietary (Commercial</a:t>
                      </a:r>
                      <a:r>
                        <a:rPr lang="en-US" sz="2400" baseline="0" dirty="0" smtClean="0"/>
                        <a:t>  Software)</a:t>
                      </a:r>
                      <a:endParaRPr lang="en-US" sz="2400" dirty="0"/>
                    </a:p>
                  </a:txBody>
                  <a:tcPr/>
                </a:tc>
              </a:tr>
              <a:tr h="1141737">
                <a:tc>
                  <a:txBody>
                    <a:bodyPr/>
                    <a:lstStyle/>
                    <a:p>
                      <a:pPr algn="just"/>
                      <a:r>
                        <a:rPr lang="en-US" sz="2400" dirty="0" smtClean="0"/>
                        <a:t>It refers to the software</a:t>
                      </a:r>
                      <a:r>
                        <a:rPr lang="en-US" sz="2400" baseline="0" dirty="0" smtClean="0"/>
                        <a:t> that is developed and tested through open collaboration.</a:t>
                      </a:r>
                      <a:endParaRPr lang="en-US" sz="2400" dirty="0"/>
                    </a:p>
                  </a:txBody>
                  <a:tcPr/>
                </a:tc>
                <a:tc>
                  <a:txBody>
                    <a:bodyPr/>
                    <a:lstStyle/>
                    <a:p>
                      <a:pPr algn="just"/>
                      <a:r>
                        <a:rPr lang="en-US" sz="2400" dirty="0" smtClean="0"/>
                        <a:t>It refers to the software that is solely owned by the individual or the organization that developed it.</a:t>
                      </a:r>
                      <a:endParaRPr lang="en-US" sz="2400" dirty="0"/>
                    </a:p>
                  </a:txBody>
                  <a:tcPr/>
                </a:tc>
              </a:tr>
              <a:tr h="1141737">
                <a:tc>
                  <a:txBody>
                    <a:bodyPr/>
                    <a:lstStyle/>
                    <a:p>
                      <a:pPr algn="just"/>
                      <a:r>
                        <a:rPr lang="en-US" sz="2400" dirty="0" smtClean="0"/>
                        <a:t>Anyone</a:t>
                      </a:r>
                      <a:r>
                        <a:rPr lang="en-US" sz="2400" baseline="0" dirty="0" smtClean="0"/>
                        <a:t> can access, inspect, modify and redistribute the source code</a:t>
                      </a:r>
                      <a:endParaRPr lang="en-US" sz="2400" dirty="0"/>
                    </a:p>
                  </a:txBody>
                  <a:tcPr/>
                </a:tc>
                <a:tc>
                  <a:txBody>
                    <a:bodyPr/>
                    <a:lstStyle/>
                    <a:p>
                      <a:pPr algn="just"/>
                      <a:r>
                        <a:rPr lang="en-US" sz="2400" dirty="0" smtClean="0"/>
                        <a:t>Only the owner</a:t>
                      </a:r>
                      <a:r>
                        <a:rPr lang="en-US" sz="2400" baseline="0" dirty="0" smtClean="0"/>
                        <a:t> or publisher who holds the legal property rights of the source code can access it.</a:t>
                      </a:r>
                      <a:endParaRPr lang="en-US" sz="2400" dirty="0"/>
                    </a:p>
                  </a:txBody>
                  <a:tcPr/>
                </a:tc>
              </a:tr>
              <a:tr h="1141737">
                <a:tc>
                  <a:txBody>
                    <a:bodyPr/>
                    <a:lstStyle/>
                    <a:p>
                      <a:pPr algn="just"/>
                      <a:r>
                        <a:rPr lang="en-US" sz="2400" dirty="0" smtClean="0"/>
                        <a:t>The project is managed by an open source community of the developers and programmers.</a:t>
                      </a:r>
                      <a:endParaRPr lang="en-US" sz="2400" dirty="0"/>
                    </a:p>
                  </a:txBody>
                  <a:tcPr/>
                </a:tc>
                <a:tc>
                  <a:txBody>
                    <a:bodyPr/>
                    <a:lstStyle/>
                    <a:p>
                      <a:pPr algn="just"/>
                      <a:r>
                        <a:rPr lang="en-US" sz="2400" dirty="0" smtClean="0"/>
                        <a:t>The project is managed by a closed group of individuals or team that developed it.</a:t>
                      </a:r>
                      <a:endParaRPr lang="en-US" sz="2400" dirty="0"/>
                    </a:p>
                  </a:txBody>
                  <a:tcPr/>
                </a:tc>
              </a:tr>
            </a:tbl>
          </a:graphicData>
        </a:graphic>
      </p:graphicFrame>
    </p:spTree>
    <p:extLst>
      <p:ext uri="{BB962C8B-B14F-4D97-AF65-F5344CB8AC3E}">
        <p14:creationId xmlns:p14="http://schemas.microsoft.com/office/powerpoint/2010/main" val="13030267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graphicFrame>
        <p:nvGraphicFramePr>
          <p:cNvPr id="4" name="Content Placeholder 3"/>
          <p:cNvGraphicFramePr>
            <a:graphicFrameLocks/>
          </p:cNvGraphicFramePr>
          <p:nvPr/>
        </p:nvGraphicFramePr>
        <p:xfrm>
          <a:off x="1981200" y="457200"/>
          <a:ext cx="8229600" cy="5073657"/>
        </p:xfrm>
        <a:graphic>
          <a:graphicData uri="http://schemas.openxmlformats.org/drawingml/2006/table">
            <a:tbl>
              <a:tblPr firstRow="1" bandRow="1">
                <a:tableStyleId>{EB9631B5-78F2-41C9-869B-9F39066F8104}</a:tableStyleId>
              </a:tblPr>
              <a:tblGrid>
                <a:gridCol w="4114800"/>
                <a:gridCol w="4114800"/>
              </a:tblGrid>
              <a:tr h="463038">
                <a:tc>
                  <a:txBody>
                    <a:bodyPr/>
                    <a:lstStyle/>
                    <a:p>
                      <a:pPr algn="ctr"/>
                      <a:r>
                        <a:rPr lang="en-US" sz="2400" dirty="0" smtClean="0"/>
                        <a:t>Open Source</a:t>
                      </a:r>
                      <a:r>
                        <a:rPr lang="en-US" sz="2400" baseline="0" dirty="0" smtClean="0"/>
                        <a:t> Software</a:t>
                      </a:r>
                      <a:endParaRPr lang="en-US" sz="2400" dirty="0"/>
                    </a:p>
                  </a:txBody>
                  <a:tcPr/>
                </a:tc>
                <a:tc>
                  <a:txBody>
                    <a:bodyPr/>
                    <a:lstStyle/>
                    <a:p>
                      <a:pPr algn="ctr"/>
                      <a:r>
                        <a:rPr lang="en-US" sz="2400" dirty="0" smtClean="0"/>
                        <a:t>Proprietary (Commercial</a:t>
                      </a:r>
                      <a:r>
                        <a:rPr lang="en-US" sz="2400" baseline="0" dirty="0" smtClean="0"/>
                        <a:t>  Software)</a:t>
                      </a:r>
                      <a:endParaRPr lang="en-US" sz="2400" dirty="0"/>
                    </a:p>
                  </a:txBody>
                  <a:tcPr/>
                </a:tc>
              </a:tr>
              <a:tr h="1141737">
                <a:tc>
                  <a:txBody>
                    <a:bodyPr/>
                    <a:lstStyle/>
                    <a:p>
                      <a:pPr algn="just"/>
                      <a:r>
                        <a:rPr lang="en-US" sz="2400" dirty="0" smtClean="0"/>
                        <a:t>They are not aimed at unskilled</a:t>
                      </a:r>
                      <a:r>
                        <a:rPr lang="en-US" sz="2400" baseline="0" dirty="0" smtClean="0"/>
                        <a:t> users outside of the programming community.</a:t>
                      </a:r>
                      <a:endParaRPr lang="en-US" sz="2400" dirty="0"/>
                    </a:p>
                  </a:txBody>
                  <a:tcPr/>
                </a:tc>
                <a:tc>
                  <a:txBody>
                    <a:bodyPr/>
                    <a:lstStyle/>
                    <a:p>
                      <a:pPr algn="just"/>
                      <a:r>
                        <a:rPr lang="en-US" sz="2400" dirty="0" smtClean="0"/>
                        <a:t>They are focused</a:t>
                      </a:r>
                      <a:r>
                        <a:rPr lang="en-US" sz="2400" baseline="0" dirty="0" smtClean="0"/>
                        <a:t> on a limited marked of both skilled and unskilled end users.</a:t>
                      </a:r>
                      <a:endParaRPr lang="en-US" sz="2400" dirty="0"/>
                    </a:p>
                  </a:txBody>
                  <a:tcPr/>
                </a:tc>
              </a:tr>
              <a:tr h="1141737">
                <a:tc>
                  <a:txBody>
                    <a:bodyPr/>
                    <a:lstStyle/>
                    <a:p>
                      <a:pPr algn="just"/>
                      <a:r>
                        <a:rPr lang="en-US" sz="2400" dirty="0" smtClean="0"/>
                        <a:t>It provides</a:t>
                      </a:r>
                      <a:r>
                        <a:rPr lang="en-US" sz="2400" baseline="0" dirty="0" smtClean="0"/>
                        <a:t> better flexibility which means more freedom which encourages innovation.</a:t>
                      </a:r>
                      <a:endParaRPr lang="en-US" sz="2400" dirty="0"/>
                    </a:p>
                  </a:txBody>
                  <a:tcPr/>
                </a:tc>
                <a:tc>
                  <a:txBody>
                    <a:bodyPr/>
                    <a:lstStyle/>
                    <a:p>
                      <a:pPr algn="just"/>
                      <a:r>
                        <a:rPr lang="en-US" sz="2400" dirty="0" smtClean="0"/>
                        <a:t>There is a very limited scope of innovation with the restrictions and all.</a:t>
                      </a:r>
                      <a:endParaRPr lang="en-US" sz="2400" dirty="0"/>
                    </a:p>
                  </a:txBody>
                  <a:tcPr/>
                </a:tc>
              </a:tr>
              <a:tr h="1141737">
                <a:tc>
                  <a:txBody>
                    <a:bodyPr/>
                    <a:lstStyle/>
                    <a:p>
                      <a:pPr algn="just"/>
                      <a:r>
                        <a:rPr lang="en-US" sz="2400" dirty="0" smtClean="0"/>
                        <a:t>e.g. Android, Firefox, </a:t>
                      </a:r>
                      <a:r>
                        <a:rPr lang="en-US" sz="2400" dirty="0" err="1" smtClean="0"/>
                        <a:t>Libreoffice</a:t>
                      </a:r>
                      <a:r>
                        <a:rPr lang="en-US" sz="2400" dirty="0" smtClean="0"/>
                        <a:t>, </a:t>
                      </a:r>
                      <a:r>
                        <a:rPr lang="en-US" sz="2400" dirty="0" err="1" smtClean="0"/>
                        <a:t>Ubuntu</a:t>
                      </a:r>
                      <a:r>
                        <a:rPr lang="en-US" sz="2400" dirty="0" smtClean="0"/>
                        <a:t> etc.</a:t>
                      </a:r>
                      <a:endParaRPr lang="en-US" sz="2400" dirty="0"/>
                    </a:p>
                  </a:txBody>
                  <a:tcPr/>
                </a:tc>
                <a:tc>
                  <a:txBody>
                    <a:bodyPr/>
                    <a:lstStyle/>
                    <a:p>
                      <a:pPr algn="just"/>
                      <a:r>
                        <a:rPr lang="en-US" sz="2400" dirty="0" smtClean="0"/>
                        <a:t>e.g. Windows,</a:t>
                      </a:r>
                      <a:r>
                        <a:rPr lang="en-US" sz="2400" baseline="0" dirty="0" smtClean="0"/>
                        <a:t> </a:t>
                      </a:r>
                      <a:r>
                        <a:rPr lang="en-US" sz="2400" baseline="0" dirty="0" err="1" smtClean="0"/>
                        <a:t>macOS</a:t>
                      </a:r>
                      <a:r>
                        <a:rPr lang="en-US" sz="2400" baseline="0" dirty="0" smtClean="0"/>
                        <a:t>, Google Earth etc.</a:t>
                      </a:r>
                      <a:endParaRPr lang="en-US" sz="2400" dirty="0"/>
                    </a:p>
                  </a:txBody>
                  <a:tcPr/>
                </a:tc>
              </a:tr>
            </a:tbl>
          </a:graphicData>
        </a:graphic>
      </p:graphicFrame>
    </p:spTree>
    <p:extLst>
      <p:ext uri="{BB962C8B-B14F-4D97-AF65-F5344CB8AC3E}">
        <p14:creationId xmlns:p14="http://schemas.microsoft.com/office/powerpoint/2010/main" val="5918683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Open Office</a:t>
            </a:r>
            <a:endParaRPr lang="en-US" dirty="0"/>
          </a:p>
        </p:txBody>
      </p:sp>
      <p:sp>
        <p:nvSpPr>
          <p:cNvPr id="3" name="Content Placeholder 2"/>
          <p:cNvSpPr>
            <a:spLocks noGrp="1"/>
          </p:cNvSpPr>
          <p:nvPr>
            <p:ph idx="1"/>
          </p:nvPr>
        </p:nvSpPr>
        <p:spPr/>
        <p:txBody>
          <a:bodyPr>
            <a:normAutofit/>
          </a:bodyPr>
          <a:lstStyle/>
          <a:p>
            <a:pPr algn="just"/>
            <a:r>
              <a:rPr lang="en-US" b="1" dirty="0" smtClean="0"/>
              <a:t>Open Office</a:t>
            </a:r>
            <a:r>
              <a:rPr lang="en-US" dirty="0" smtClean="0"/>
              <a:t> is an open-source </a:t>
            </a:r>
            <a:r>
              <a:rPr lang="en-US" dirty="0" smtClean="0">
                <a:hlinkClick r:id="rId2" tooltip="Office suite"/>
              </a:rPr>
              <a:t>office productivity software suite</a:t>
            </a:r>
            <a:r>
              <a:rPr lang="en-US" dirty="0" smtClean="0"/>
              <a:t>. </a:t>
            </a:r>
          </a:p>
          <a:p>
            <a:pPr algn="just"/>
            <a:r>
              <a:rPr lang="en-US" dirty="0" smtClean="0"/>
              <a:t>As an open-source product, </a:t>
            </a:r>
            <a:r>
              <a:rPr lang="en-US" dirty="0" err="1" smtClean="0"/>
              <a:t>OpenOffice</a:t>
            </a:r>
            <a:r>
              <a:rPr lang="en-US" dirty="0" smtClean="0"/>
              <a:t> is </a:t>
            </a:r>
            <a:r>
              <a:rPr lang="en-US" dirty="0" smtClean="0">
                <a:solidFill>
                  <a:srgbClr val="C00000"/>
                </a:solidFill>
              </a:rPr>
              <a:t>free of purchase or licensing fees</a:t>
            </a:r>
            <a:r>
              <a:rPr lang="en-US" dirty="0" smtClean="0"/>
              <a:t> and it can be installed on any suitable computer.</a:t>
            </a:r>
          </a:p>
          <a:p>
            <a:pPr algn="just"/>
            <a:r>
              <a:rPr lang="en-US" dirty="0" smtClean="0"/>
              <a:t>Open Office’s </a:t>
            </a:r>
            <a:r>
              <a:rPr lang="en-US" dirty="0" smtClean="0">
                <a:solidFill>
                  <a:srgbClr val="00B050"/>
                </a:solidFill>
              </a:rPr>
              <a:t>native file format is </a:t>
            </a:r>
            <a:r>
              <a:rPr lang="en-US" dirty="0" err="1" smtClean="0">
                <a:solidFill>
                  <a:srgbClr val="00B050"/>
                </a:solidFill>
              </a:rPr>
              <a:t>OpenDocument</a:t>
            </a:r>
            <a:r>
              <a:rPr lang="en-US" dirty="0" smtClean="0"/>
              <a:t>. This produces several new file extensions </a:t>
            </a:r>
            <a:r>
              <a:rPr lang="en-US" dirty="0" smtClean="0">
                <a:solidFill>
                  <a:srgbClr val="7030A0"/>
                </a:solidFill>
              </a:rPr>
              <a:t>including .</a:t>
            </a:r>
            <a:r>
              <a:rPr lang="en-US" dirty="0" err="1" smtClean="0">
                <a:solidFill>
                  <a:srgbClr val="7030A0"/>
                </a:solidFill>
              </a:rPr>
              <a:t>odt</a:t>
            </a:r>
            <a:r>
              <a:rPr lang="en-US" dirty="0" smtClean="0">
                <a:solidFill>
                  <a:srgbClr val="7030A0"/>
                </a:solidFill>
              </a:rPr>
              <a:t> for documents, .</a:t>
            </a:r>
            <a:r>
              <a:rPr lang="en-US" dirty="0" err="1" smtClean="0">
                <a:solidFill>
                  <a:srgbClr val="7030A0"/>
                </a:solidFill>
              </a:rPr>
              <a:t>ods</a:t>
            </a:r>
            <a:r>
              <a:rPr lang="en-US" dirty="0" smtClean="0">
                <a:solidFill>
                  <a:srgbClr val="7030A0"/>
                </a:solidFill>
              </a:rPr>
              <a:t> for spreadsheets and .</a:t>
            </a:r>
            <a:r>
              <a:rPr lang="en-US" dirty="0" err="1" smtClean="0">
                <a:solidFill>
                  <a:srgbClr val="7030A0"/>
                </a:solidFill>
              </a:rPr>
              <a:t>odp</a:t>
            </a:r>
            <a:r>
              <a:rPr lang="en-US" dirty="0" smtClean="0">
                <a:solidFill>
                  <a:srgbClr val="7030A0"/>
                </a:solidFill>
              </a:rPr>
              <a:t> for presentations.</a:t>
            </a:r>
          </a:p>
          <a:p>
            <a:pPr algn="just"/>
            <a:r>
              <a:rPr lang="en-US" dirty="0" smtClean="0"/>
              <a:t>Open Office can also open and save documents in many other formats, including those used by several versions of Microsoft Office.</a:t>
            </a:r>
            <a:endParaRPr lang="en-US" dirty="0"/>
          </a:p>
        </p:txBody>
      </p:sp>
    </p:spTree>
    <p:extLst>
      <p:ext uri="{BB962C8B-B14F-4D97-AF65-F5344CB8AC3E}">
        <p14:creationId xmlns:p14="http://schemas.microsoft.com/office/powerpoint/2010/main" val="15389427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Components of  Open Office</a:t>
            </a:r>
            <a:endParaRPr lang="en-US" dirty="0"/>
          </a:p>
        </p:txBody>
      </p:sp>
      <p:sp>
        <p:nvSpPr>
          <p:cNvPr id="3" name="Content Placeholder 2"/>
          <p:cNvSpPr>
            <a:spLocks noGrp="1"/>
          </p:cNvSpPr>
          <p:nvPr>
            <p:ph idx="1"/>
          </p:nvPr>
        </p:nvSpPr>
        <p:spPr/>
        <p:txBody>
          <a:bodyPr/>
          <a:lstStyle/>
          <a:p>
            <a:pPr marL="514350" indent="-514350" algn="just">
              <a:buAutoNum type="arabicPeriod"/>
            </a:pPr>
            <a:r>
              <a:rPr lang="en-US" b="1" dirty="0" smtClean="0">
                <a:solidFill>
                  <a:srgbClr val="C00000"/>
                </a:solidFill>
              </a:rPr>
              <a:t>Writer:</a:t>
            </a:r>
          </a:p>
          <a:p>
            <a:pPr marL="1314450" lvl="2" indent="-514350" algn="just"/>
            <a:r>
              <a:rPr lang="en-US" dirty="0" smtClean="0"/>
              <a:t>It’s a </a:t>
            </a:r>
            <a:r>
              <a:rPr lang="en-US" dirty="0" smtClean="0">
                <a:solidFill>
                  <a:srgbClr val="00B050"/>
                </a:solidFill>
              </a:rPr>
              <a:t>word processor</a:t>
            </a:r>
            <a:r>
              <a:rPr lang="en-US" dirty="0" smtClean="0"/>
              <a:t>.</a:t>
            </a:r>
          </a:p>
          <a:p>
            <a:pPr marL="1314450" lvl="2" indent="-514350" algn="just"/>
            <a:r>
              <a:rPr lang="en-US" dirty="0" smtClean="0"/>
              <a:t>Writer is a feature-rich tool for </a:t>
            </a:r>
            <a:r>
              <a:rPr lang="en-US" dirty="0" smtClean="0">
                <a:solidFill>
                  <a:srgbClr val="7030A0"/>
                </a:solidFill>
              </a:rPr>
              <a:t>creating letters, books, reports, newsletters, brochures</a:t>
            </a:r>
            <a:r>
              <a:rPr lang="en-US" dirty="0" smtClean="0"/>
              <a:t> and other documents.</a:t>
            </a:r>
          </a:p>
          <a:p>
            <a:pPr marL="1314450" lvl="2" indent="-514350" algn="just"/>
            <a:r>
              <a:rPr lang="en-US" dirty="0" smtClean="0"/>
              <a:t>You can insert graphics and objects from other components into Writer documents.</a:t>
            </a:r>
          </a:p>
          <a:p>
            <a:pPr marL="1314450" lvl="2" indent="-514350" algn="just"/>
            <a:r>
              <a:rPr lang="en-US" dirty="0" smtClean="0"/>
              <a:t>Writer can export files to HTML, XHTML, XML, Adobe’s Portable Document Format (PDF) and several versions of Microsoft Word files.</a:t>
            </a:r>
          </a:p>
          <a:p>
            <a:pPr marL="1314450" lvl="2" indent="-514350" algn="just">
              <a:buNone/>
            </a:pPr>
            <a:endParaRPr lang="en-US" dirty="0"/>
          </a:p>
        </p:txBody>
      </p:sp>
    </p:spTree>
    <p:extLst>
      <p:ext uri="{BB962C8B-B14F-4D97-AF65-F5344CB8AC3E}">
        <p14:creationId xmlns:p14="http://schemas.microsoft.com/office/powerpoint/2010/main" val="1324162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Components of  Open Office</a:t>
            </a:r>
            <a:endParaRPr lang="en-US" dirty="0"/>
          </a:p>
        </p:txBody>
      </p:sp>
      <p:sp>
        <p:nvSpPr>
          <p:cNvPr id="3" name="Content Placeholder 2"/>
          <p:cNvSpPr>
            <a:spLocks noGrp="1"/>
          </p:cNvSpPr>
          <p:nvPr>
            <p:ph idx="1"/>
          </p:nvPr>
        </p:nvSpPr>
        <p:spPr/>
        <p:txBody>
          <a:bodyPr/>
          <a:lstStyle/>
          <a:p>
            <a:pPr algn="just">
              <a:buNone/>
            </a:pPr>
            <a:r>
              <a:rPr lang="en-US" b="1" dirty="0" smtClean="0"/>
              <a:t>2. </a:t>
            </a:r>
            <a:r>
              <a:rPr lang="en-US" b="1" dirty="0" smtClean="0">
                <a:solidFill>
                  <a:srgbClr val="00B050"/>
                </a:solidFill>
              </a:rPr>
              <a:t>Calc:</a:t>
            </a:r>
          </a:p>
          <a:p>
            <a:pPr lvl="2" algn="just"/>
            <a:r>
              <a:rPr lang="en-US" dirty="0" smtClean="0"/>
              <a:t>It’s a </a:t>
            </a:r>
            <a:r>
              <a:rPr lang="en-US" dirty="0" smtClean="0">
                <a:solidFill>
                  <a:srgbClr val="C00000"/>
                </a:solidFill>
              </a:rPr>
              <a:t>spreadsheet program</a:t>
            </a:r>
            <a:r>
              <a:rPr lang="en-US" dirty="0" smtClean="0"/>
              <a:t>.</a:t>
            </a:r>
          </a:p>
          <a:p>
            <a:pPr lvl="2" algn="just"/>
            <a:r>
              <a:rPr lang="en-US" dirty="0" smtClean="0"/>
              <a:t>Calc has all of the advanced analysis, </a:t>
            </a:r>
            <a:r>
              <a:rPr lang="en-US" dirty="0" smtClean="0">
                <a:solidFill>
                  <a:srgbClr val="00B0F0"/>
                </a:solidFill>
              </a:rPr>
              <a:t>charting and decision-making features</a:t>
            </a:r>
            <a:r>
              <a:rPr lang="en-US" dirty="0" smtClean="0"/>
              <a:t>  expected from a high-end spreadsheet.</a:t>
            </a:r>
          </a:p>
          <a:p>
            <a:pPr lvl="2" algn="just"/>
            <a:r>
              <a:rPr lang="en-US" dirty="0" smtClean="0"/>
              <a:t>It includes over 300 functions for financial, statistical and mathematical operations among others.</a:t>
            </a:r>
          </a:p>
          <a:p>
            <a:pPr lvl="2" algn="just">
              <a:buNone/>
            </a:pPr>
            <a:endParaRPr lang="en-US" b="1" dirty="0"/>
          </a:p>
        </p:txBody>
      </p:sp>
    </p:spTree>
    <p:extLst>
      <p:ext uri="{BB962C8B-B14F-4D97-AF65-F5344CB8AC3E}">
        <p14:creationId xmlns:p14="http://schemas.microsoft.com/office/powerpoint/2010/main" val="9941644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Components of  Open Office</a:t>
            </a:r>
            <a:endParaRPr lang="en-US" dirty="0"/>
          </a:p>
        </p:txBody>
      </p:sp>
      <p:sp>
        <p:nvSpPr>
          <p:cNvPr id="3" name="Content Placeholder 2"/>
          <p:cNvSpPr>
            <a:spLocks noGrp="1"/>
          </p:cNvSpPr>
          <p:nvPr>
            <p:ph idx="1"/>
          </p:nvPr>
        </p:nvSpPr>
        <p:spPr/>
        <p:txBody>
          <a:bodyPr/>
          <a:lstStyle/>
          <a:p>
            <a:pPr algn="just">
              <a:buNone/>
            </a:pPr>
            <a:r>
              <a:rPr lang="en-US" b="1" dirty="0" smtClean="0">
                <a:solidFill>
                  <a:srgbClr val="C00000"/>
                </a:solidFill>
              </a:rPr>
              <a:t>3. Impress:</a:t>
            </a:r>
          </a:p>
          <a:p>
            <a:pPr lvl="2" algn="just"/>
            <a:r>
              <a:rPr lang="en-US" dirty="0" smtClean="0"/>
              <a:t>It’s a </a:t>
            </a:r>
            <a:r>
              <a:rPr lang="en-US" dirty="0" smtClean="0">
                <a:solidFill>
                  <a:srgbClr val="00B050"/>
                </a:solidFill>
              </a:rPr>
              <a:t>presentation software.</a:t>
            </a:r>
          </a:p>
          <a:p>
            <a:pPr lvl="2" algn="just"/>
            <a:r>
              <a:rPr lang="en-US" dirty="0" smtClean="0"/>
              <a:t>Impress provides all the </a:t>
            </a:r>
            <a:r>
              <a:rPr lang="en-US" dirty="0" smtClean="0">
                <a:solidFill>
                  <a:srgbClr val="0070C0"/>
                </a:solidFill>
              </a:rPr>
              <a:t>common multimedia presentation tools such as special effects, animation and drawing tools.</a:t>
            </a:r>
          </a:p>
          <a:p>
            <a:pPr lvl="2" algn="just"/>
            <a:r>
              <a:rPr lang="en-US" dirty="0" smtClean="0"/>
              <a:t>It is integrated with the advanced graphics capabilities of Open Office’s Draw and Math components.</a:t>
            </a:r>
            <a:endParaRPr lang="en-US" dirty="0"/>
          </a:p>
        </p:txBody>
      </p:sp>
    </p:spTree>
    <p:extLst>
      <p:ext uri="{BB962C8B-B14F-4D97-AF65-F5344CB8AC3E}">
        <p14:creationId xmlns:p14="http://schemas.microsoft.com/office/powerpoint/2010/main" val="3893755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Components of  Open Office</a:t>
            </a:r>
            <a:endParaRPr lang="en-US" dirty="0"/>
          </a:p>
        </p:txBody>
      </p:sp>
      <p:sp>
        <p:nvSpPr>
          <p:cNvPr id="3" name="Content Placeholder 2"/>
          <p:cNvSpPr>
            <a:spLocks noGrp="1"/>
          </p:cNvSpPr>
          <p:nvPr>
            <p:ph idx="1"/>
          </p:nvPr>
        </p:nvSpPr>
        <p:spPr/>
        <p:txBody>
          <a:bodyPr/>
          <a:lstStyle/>
          <a:p>
            <a:pPr algn="just">
              <a:buNone/>
            </a:pPr>
            <a:r>
              <a:rPr lang="en-US" b="1" dirty="0" smtClean="0"/>
              <a:t>4. </a:t>
            </a:r>
            <a:r>
              <a:rPr lang="en-US" b="1" dirty="0" smtClean="0">
                <a:solidFill>
                  <a:srgbClr val="00B050"/>
                </a:solidFill>
              </a:rPr>
              <a:t>Draw :</a:t>
            </a:r>
          </a:p>
          <a:p>
            <a:pPr lvl="2" algn="just"/>
            <a:r>
              <a:rPr lang="en-US" dirty="0" smtClean="0"/>
              <a:t>Draw is a </a:t>
            </a:r>
            <a:r>
              <a:rPr lang="en-US" dirty="0" smtClean="0">
                <a:solidFill>
                  <a:srgbClr val="00B0F0"/>
                </a:solidFill>
              </a:rPr>
              <a:t>vector drawing tool that can produce everything from simple diagrams of flowcharts to 3-D artwork.</a:t>
            </a:r>
          </a:p>
          <a:p>
            <a:pPr lvl="2" algn="just"/>
            <a:r>
              <a:rPr lang="en-US" dirty="0" smtClean="0"/>
              <a:t>Draw can be used to create drawings for use in any of Open Office’s other components.</a:t>
            </a:r>
          </a:p>
          <a:p>
            <a:pPr lvl="2" algn="just"/>
            <a:r>
              <a:rPr lang="en-US" dirty="0" smtClean="0"/>
              <a:t>Draw can import from many other formats and save them in over 20 formats including PNG, HTML, PDF and Flash.</a:t>
            </a:r>
          </a:p>
        </p:txBody>
      </p:sp>
    </p:spTree>
    <p:extLst>
      <p:ext uri="{BB962C8B-B14F-4D97-AF65-F5344CB8AC3E}">
        <p14:creationId xmlns:p14="http://schemas.microsoft.com/office/powerpoint/2010/main" val="23497318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Components of  Open Office</a:t>
            </a:r>
            <a:endParaRPr lang="en-US" dirty="0"/>
          </a:p>
        </p:txBody>
      </p:sp>
      <p:sp>
        <p:nvSpPr>
          <p:cNvPr id="3" name="Content Placeholder 2"/>
          <p:cNvSpPr>
            <a:spLocks noGrp="1"/>
          </p:cNvSpPr>
          <p:nvPr>
            <p:ph idx="1"/>
          </p:nvPr>
        </p:nvSpPr>
        <p:spPr/>
        <p:txBody>
          <a:bodyPr>
            <a:normAutofit/>
          </a:bodyPr>
          <a:lstStyle/>
          <a:p>
            <a:pPr algn="just">
              <a:buNone/>
            </a:pPr>
            <a:r>
              <a:rPr lang="en-US" b="1" dirty="0" smtClean="0"/>
              <a:t>5. </a:t>
            </a:r>
            <a:r>
              <a:rPr lang="en-US" b="1" dirty="0" smtClean="0">
                <a:solidFill>
                  <a:srgbClr val="C00000"/>
                </a:solidFill>
              </a:rPr>
              <a:t>Base (database)</a:t>
            </a:r>
          </a:p>
          <a:p>
            <a:pPr lvl="2" algn="just"/>
            <a:r>
              <a:rPr lang="en-US" dirty="0" smtClean="0"/>
              <a:t>Base provides tools for day-to-day database work within a simple interface.</a:t>
            </a:r>
          </a:p>
          <a:p>
            <a:pPr lvl="2" algn="just"/>
            <a:r>
              <a:rPr lang="en-US" dirty="0" smtClean="0"/>
              <a:t>It can </a:t>
            </a:r>
            <a:r>
              <a:rPr lang="en-US" dirty="0" smtClean="0">
                <a:solidFill>
                  <a:srgbClr val="00B050"/>
                </a:solidFill>
              </a:rPr>
              <a:t>create and edit forms, reports, queries, tables, views, and relations .</a:t>
            </a:r>
          </a:p>
          <a:p>
            <a:pPr lvl="2" algn="just"/>
            <a:r>
              <a:rPr lang="en-US" dirty="0" smtClean="0"/>
              <a:t>Base provides many new features such as the ability to analyze and edit relationships from a diagram view.</a:t>
            </a:r>
          </a:p>
          <a:p>
            <a:pPr lvl="2" algn="just"/>
            <a:r>
              <a:rPr lang="en-US" dirty="0" smtClean="0"/>
              <a:t>Base incorporates HSQLDB (Hyper SQL Database) as its default relational database engine.</a:t>
            </a:r>
          </a:p>
          <a:p>
            <a:pPr lvl="2" algn="just"/>
            <a:r>
              <a:rPr lang="en-US" dirty="0" smtClean="0"/>
              <a:t>It can also use </a:t>
            </a:r>
            <a:r>
              <a:rPr lang="en-US" dirty="0" err="1" smtClean="0"/>
              <a:t>dBASE</a:t>
            </a:r>
            <a:r>
              <a:rPr lang="en-US" dirty="0" smtClean="0"/>
              <a:t>, Microsoft Access, </a:t>
            </a:r>
            <a:r>
              <a:rPr lang="en-US" dirty="0" err="1" smtClean="0"/>
              <a:t>MySQL</a:t>
            </a:r>
            <a:r>
              <a:rPr lang="en-US" dirty="0" smtClean="0"/>
              <a:t>, or Oracle or any ODBC(Open Database Connectivity)- or JDBC(Java Database Connectivity)- compliant database.</a:t>
            </a:r>
            <a:endParaRPr lang="en-US" dirty="0"/>
          </a:p>
        </p:txBody>
      </p:sp>
    </p:spTree>
    <p:extLst>
      <p:ext uri="{BB962C8B-B14F-4D97-AF65-F5344CB8AC3E}">
        <p14:creationId xmlns:p14="http://schemas.microsoft.com/office/powerpoint/2010/main" val="105032666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Components of  Open Office</a:t>
            </a:r>
            <a:endParaRPr lang="en-US" dirty="0"/>
          </a:p>
        </p:txBody>
      </p:sp>
      <p:sp>
        <p:nvSpPr>
          <p:cNvPr id="3" name="Content Placeholder 2"/>
          <p:cNvSpPr>
            <a:spLocks noGrp="1"/>
          </p:cNvSpPr>
          <p:nvPr>
            <p:ph idx="1"/>
          </p:nvPr>
        </p:nvSpPr>
        <p:spPr/>
        <p:txBody>
          <a:bodyPr>
            <a:normAutofit/>
          </a:bodyPr>
          <a:lstStyle/>
          <a:p>
            <a:pPr algn="just">
              <a:buNone/>
            </a:pPr>
            <a:r>
              <a:rPr lang="en-US" b="1" dirty="0" smtClean="0"/>
              <a:t>6. </a:t>
            </a:r>
            <a:r>
              <a:rPr lang="en-US" b="1" dirty="0" smtClean="0">
                <a:solidFill>
                  <a:srgbClr val="C00000"/>
                </a:solidFill>
              </a:rPr>
              <a:t>Math (formula editor)</a:t>
            </a:r>
          </a:p>
          <a:p>
            <a:pPr lvl="2" algn="just"/>
            <a:r>
              <a:rPr lang="en-US" dirty="0" smtClean="0"/>
              <a:t>Math is Open office’s </a:t>
            </a:r>
            <a:r>
              <a:rPr lang="en-US" dirty="0" smtClean="0">
                <a:solidFill>
                  <a:srgbClr val="00B050"/>
                </a:solidFill>
              </a:rPr>
              <a:t>formula or equation editor</a:t>
            </a:r>
            <a:r>
              <a:rPr lang="en-US" dirty="0" smtClean="0"/>
              <a:t>.</a:t>
            </a:r>
          </a:p>
          <a:p>
            <a:pPr lvl="2" algn="just"/>
            <a:r>
              <a:rPr lang="en-US" dirty="0" smtClean="0"/>
              <a:t>You can use it to </a:t>
            </a:r>
            <a:r>
              <a:rPr lang="en-US" dirty="0" smtClean="0">
                <a:solidFill>
                  <a:srgbClr val="0070C0"/>
                </a:solidFill>
              </a:rPr>
              <a:t>create complex equations that include symbols or characters not available </a:t>
            </a:r>
            <a:r>
              <a:rPr lang="en-US" dirty="0" smtClean="0"/>
              <a:t>in standard font sets.</a:t>
            </a:r>
          </a:p>
          <a:p>
            <a:pPr lvl="2" algn="just"/>
            <a:r>
              <a:rPr lang="en-US" dirty="0" smtClean="0"/>
              <a:t>While it is most commonly used to create formulas in other documents such as Writer and Impress files, Math can also work as  a stand-alone tool.</a:t>
            </a:r>
          </a:p>
          <a:p>
            <a:pPr lvl="2" algn="just"/>
            <a:r>
              <a:rPr lang="en-US" dirty="0" smtClean="0"/>
              <a:t>You can save formulas </a:t>
            </a:r>
            <a:r>
              <a:rPr lang="en-US" dirty="0" smtClean="0">
                <a:solidFill>
                  <a:srgbClr val="00B0F0"/>
                </a:solidFill>
              </a:rPr>
              <a:t>in the standard Mathematical Markup Language (</a:t>
            </a:r>
            <a:r>
              <a:rPr lang="en-US" dirty="0" err="1" smtClean="0">
                <a:solidFill>
                  <a:srgbClr val="00B0F0"/>
                </a:solidFill>
              </a:rPr>
              <a:t>MathML</a:t>
            </a:r>
            <a:r>
              <a:rPr lang="en-US" dirty="0" smtClean="0">
                <a:solidFill>
                  <a:srgbClr val="00B0F0"/>
                </a:solidFill>
              </a:rPr>
              <a:t>) format for inclusion in </a:t>
            </a:r>
            <a:r>
              <a:rPr lang="en-US" dirty="0" err="1" smtClean="0">
                <a:solidFill>
                  <a:srgbClr val="00B0F0"/>
                </a:solidFill>
              </a:rPr>
              <a:t>webpages</a:t>
            </a:r>
            <a:r>
              <a:rPr lang="en-US" dirty="0" smtClean="0">
                <a:solidFill>
                  <a:srgbClr val="00B0F0"/>
                </a:solidFill>
              </a:rPr>
              <a:t> </a:t>
            </a:r>
            <a:r>
              <a:rPr lang="en-US" dirty="0" smtClean="0"/>
              <a:t>and other documents not created by Open Office.</a:t>
            </a:r>
            <a:endParaRPr lang="en-US" dirty="0"/>
          </a:p>
        </p:txBody>
      </p:sp>
    </p:spTree>
    <p:extLst>
      <p:ext uri="{BB962C8B-B14F-4D97-AF65-F5344CB8AC3E}">
        <p14:creationId xmlns:p14="http://schemas.microsoft.com/office/powerpoint/2010/main" val="295608461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Advantages of Open Office</a:t>
            </a:r>
            <a:endParaRPr lang="en-US" dirty="0"/>
          </a:p>
        </p:txBody>
      </p:sp>
      <p:sp>
        <p:nvSpPr>
          <p:cNvPr id="3" name="Content Placeholder 2"/>
          <p:cNvSpPr>
            <a:spLocks noGrp="1"/>
          </p:cNvSpPr>
          <p:nvPr>
            <p:ph idx="1"/>
          </p:nvPr>
        </p:nvSpPr>
        <p:spPr/>
        <p:txBody>
          <a:bodyPr>
            <a:normAutofit/>
          </a:bodyPr>
          <a:lstStyle/>
          <a:p>
            <a:pPr marL="514350" indent="-514350" algn="just">
              <a:buAutoNum type="arabicPeriod"/>
            </a:pPr>
            <a:r>
              <a:rPr lang="en-US" dirty="0" smtClean="0">
                <a:solidFill>
                  <a:srgbClr val="C00000"/>
                </a:solidFill>
              </a:rPr>
              <a:t>No licensing fees</a:t>
            </a:r>
          </a:p>
          <a:p>
            <a:pPr marL="514350" indent="-514350" algn="just">
              <a:buAutoNum type="arabicPeriod"/>
            </a:pPr>
            <a:r>
              <a:rPr lang="en-US" dirty="0" smtClean="0">
                <a:solidFill>
                  <a:srgbClr val="00B050"/>
                </a:solidFill>
              </a:rPr>
              <a:t>Open Source</a:t>
            </a:r>
          </a:p>
          <a:p>
            <a:pPr marL="514350" indent="-514350" algn="just">
              <a:buAutoNum type="arabicPeriod"/>
            </a:pPr>
            <a:r>
              <a:rPr lang="en-US" dirty="0" smtClean="0">
                <a:solidFill>
                  <a:srgbClr val="7030A0"/>
                </a:solidFill>
              </a:rPr>
              <a:t>Cross-Platform:</a:t>
            </a:r>
            <a:r>
              <a:rPr lang="en-US" dirty="0" smtClean="0"/>
              <a:t> Open Office runs on several hardware architectures and under multiple operating systems.</a:t>
            </a:r>
          </a:p>
          <a:p>
            <a:pPr marL="514350" indent="-514350" algn="just">
              <a:buAutoNum type="arabicPeriod"/>
            </a:pPr>
            <a:r>
              <a:rPr lang="en-US" dirty="0" smtClean="0">
                <a:solidFill>
                  <a:srgbClr val="00B0F0"/>
                </a:solidFill>
              </a:rPr>
              <a:t>Extensive Language Support</a:t>
            </a:r>
            <a:r>
              <a:rPr lang="en-US" dirty="0" smtClean="0"/>
              <a:t>: Open Office user interface is available in several languages. It also provides support for both Complex Text Layout (CTL) and Right to Left (RTL) layout languages (such as Hindi, Hebrew and Arabic)</a:t>
            </a:r>
          </a:p>
          <a:p>
            <a:pPr marL="514350" indent="-514350" algn="just">
              <a:buAutoNum type="arabicPeriod"/>
            </a:pPr>
            <a:endParaRPr lang="en-US" dirty="0"/>
          </a:p>
        </p:txBody>
      </p:sp>
    </p:spTree>
    <p:extLst>
      <p:ext uri="{BB962C8B-B14F-4D97-AF65-F5344CB8AC3E}">
        <p14:creationId xmlns:p14="http://schemas.microsoft.com/office/powerpoint/2010/main" val="36993477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Advantages of Open Office</a:t>
            </a:r>
            <a:endParaRPr lang="en-US" dirty="0"/>
          </a:p>
        </p:txBody>
      </p:sp>
      <p:sp>
        <p:nvSpPr>
          <p:cNvPr id="3" name="Content Placeholder 2"/>
          <p:cNvSpPr>
            <a:spLocks noGrp="1"/>
          </p:cNvSpPr>
          <p:nvPr>
            <p:ph idx="1"/>
          </p:nvPr>
        </p:nvSpPr>
        <p:spPr/>
        <p:txBody>
          <a:bodyPr>
            <a:normAutofit/>
          </a:bodyPr>
          <a:lstStyle/>
          <a:p>
            <a:pPr algn="just">
              <a:buNone/>
            </a:pPr>
            <a:r>
              <a:rPr lang="en-US" dirty="0" smtClean="0"/>
              <a:t>5. </a:t>
            </a:r>
            <a:r>
              <a:rPr lang="en-US" dirty="0" smtClean="0">
                <a:solidFill>
                  <a:srgbClr val="7030A0"/>
                </a:solidFill>
              </a:rPr>
              <a:t>Consistent User Interface</a:t>
            </a:r>
            <a:r>
              <a:rPr lang="en-US" dirty="0" smtClean="0"/>
              <a:t>: All the components have a similar “look and feel”, making them easy to use and master.</a:t>
            </a:r>
          </a:p>
          <a:p>
            <a:pPr algn="just">
              <a:buNone/>
            </a:pPr>
            <a:r>
              <a:rPr lang="en-US" dirty="0" smtClean="0"/>
              <a:t>6. </a:t>
            </a:r>
            <a:r>
              <a:rPr lang="en-US" dirty="0" smtClean="0">
                <a:solidFill>
                  <a:srgbClr val="00B050"/>
                </a:solidFill>
              </a:rPr>
              <a:t>Integration:</a:t>
            </a:r>
            <a:r>
              <a:rPr lang="en-US" dirty="0" smtClean="0"/>
              <a:t> The components of Open Office are well integrated with one another.</a:t>
            </a:r>
          </a:p>
          <a:p>
            <a:pPr algn="just">
              <a:buNone/>
            </a:pPr>
            <a:r>
              <a:rPr lang="en-US" dirty="0" smtClean="0"/>
              <a:t>7. </a:t>
            </a:r>
            <a:r>
              <a:rPr lang="en-US" dirty="0" smtClean="0">
                <a:solidFill>
                  <a:srgbClr val="C00000"/>
                </a:solidFill>
              </a:rPr>
              <a:t>File Compatibility</a:t>
            </a:r>
            <a:r>
              <a:rPr lang="en-US" dirty="0" smtClean="0"/>
              <a:t>: In addition to its native </a:t>
            </a:r>
            <a:r>
              <a:rPr lang="en-US" dirty="0" err="1" smtClean="0"/>
              <a:t>OpenDocument</a:t>
            </a:r>
            <a:r>
              <a:rPr lang="en-US" dirty="0" smtClean="0"/>
              <a:t> formats, it includes PDF and Flash export capabilities as well as support for opening and viewing files in many common formats including Microsoft Office, HTML, XML, WordPerfect etc.</a:t>
            </a:r>
          </a:p>
          <a:p>
            <a:pPr algn="just">
              <a:buNone/>
            </a:pPr>
            <a:endParaRPr lang="en-US" dirty="0"/>
          </a:p>
        </p:txBody>
      </p:sp>
    </p:spTree>
    <p:extLst>
      <p:ext uri="{BB962C8B-B14F-4D97-AF65-F5344CB8AC3E}">
        <p14:creationId xmlns:p14="http://schemas.microsoft.com/office/powerpoint/2010/main" val="37723927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Advantages of Open Office</a:t>
            </a:r>
            <a:endParaRPr lang="en-US" dirty="0"/>
          </a:p>
        </p:txBody>
      </p:sp>
      <p:sp>
        <p:nvSpPr>
          <p:cNvPr id="3" name="Content Placeholder 2"/>
          <p:cNvSpPr>
            <a:spLocks noGrp="1"/>
          </p:cNvSpPr>
          <p:nvPr>
            <p:ph idx="1"/>
          </p:nvPr>
        </p:nvSpPr>
        <p:spPr/>
        <p:txBody>
          <a:bodyPr/>
          <a:lstStyle/>
          <a:p>
            <a:pPr algn="just">
              <a:buNone/>
            </a:pPr>
            <a:r>
              <a:rPr lang="en-US" dirty="0" smtClean="0"/>
              <a:t>8. </a:t>
            </a:r>
            <a:r>
              <a:rPr lang="en-US" dirty="0" smtClean="0">
                <a:solidFill>
                  <a:srgbClr val="C00000"/>
                </a:solidFill>
              </a:rPr>
              <a:t>No Vendor Lock-in: </a:t>
            </a:r>
            <a:r>
              <a:rPr lang="en-US" dirty="0" smtClean="0"/>
              <a:t>Open Office uses Open Document, an XML (</a:t>
            </a:r>
            <a:r>
              <a:rPr lang="en-US" dirty="0" err="1" smtClean="0"/>
              <a:t>eXtensible</a:t>
            </a:r>
            <a:r>
              <a:rPr lang="en-US" dirty="0" smtClean="0"/>
              <a:t> Markup Language) file format developed as an industry standard by </a:t>
            </a:r>
            <a:r>
              <a:rPr lang="en-US" dirty="0" smtClean="0">
                <a:solidFill>
                  <a:srgbClr val="00B050"/>
                </a:solidFill>
              </a:rPr>
              <a:t>OASIS (Organization for the Advancement of Structured Information Standards). </a:t>
            </a:r>
            <a:r>
              <a:rPr lang="en-US" dirty="0" smtClean="0"/>
              <a:t>These files can easily be unzipped and read by any text editor and their framework is open and published.</a:t>
            </a:r>
            <a:endParaRPr lang="en-US" dirty="0"/>
          </a:p>
        </p:txBody>
      </p:sp>
    </p:spTree>
    <p:extLst>
      <p:ext uri="{BB962C8B-B14F-4D97-AF65-F5344CB8AC3E}">
        <p14:creationId xmlns:p14="http://schemas.microsoft.com/office/powerpoint/2010/main" val="410118506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Libre</a:t>
            </a:r>
            <a:r>
              <a:rPr lang="en-US" dirty="0" smtClean="0"/>
              <a:t> Office</a:t>
            </a:r>
            <a:endParaRPr lang="en-US" dirty="0"/>
          </a:p>
        </p:txBody>
      </p:sp>
      <p:sp>
        <p:nvSpPr>
          <p:cNvPr id="3" name="Content Placeholder 2"/>
          <p:cNvSpPr>
            <a:spLocks noGrp="1"/>
          </p:cNvSpPr>
          <p:nvPr>
            <p:ph idx="1"/>
          </p:nvPr>
        </p:nvSpPr>
        <p:spPr/>
        <p:txBody>
          <a:bodyPr/>
          <a:lstStyle/>
          <a:p>
            <a:pPr algn="just"/>
            <a:r>
              <a:rPr lang="en-US" dirty="0" smtClean="0"/>
              <a:t>The </a:t>
            </a:r>
            <a:r>
              <a:rPr lang="en-US" b="1" dirty="0" err="1" smtClean="0"/>
              <a:t>LibreOffice</a:t>
            </a:r>
            <a:r>
              <a:rPr lang="en-US" dirty="0" smtClean="0"/>
              <a:t> software suite </a:t>
            </a:r>
            <a:r>
              <a:rPr lang="en-US" dirty="0" smtClean="0">
                <a:solidFill>
                  <a:srgbClr val="C00000"/>
                </a:solidFill>
              </a:rPr>
              <a:t>is a derivative of OpenOffice.org that contains applications for word processing, spreadsheet, presentations, database management, and graphics editing</a:t>
            </a:r>
            <a:r>
              <a:rPr lang="en-US" dirty="0" smtClean="0"/>
              <a:t>. It is compatible with other similar software suites, like Microsoft Office, and works on several platforms, including Microsoft Windows, </a:t>
            </a:r>
            <a:r>
              <a:rPr lang="en-US" dirty="0" err="1" smtClean="0"/>
              <a:t>macOS</a:t>
            </a:r>
            <a:r>
              <a:rPr lang="en-US" dirty="0" smtClean="0"/>
              <a:t> X, and Linux.</a:t>
            </a:r>
            <a:endParaRPr lang="en-US" dirty="0"/>
          </a:p>
        </p:txBody>
      </p:sp>
    </p:spTree>
    <p:extLst>
      <p:ext uri="{BB962C8B-B14F-4D97-AF65-F5344CB8AC3E}">
        <p14:creationId xmlns:p14="http://schemas.microsoft.com/office/powerpoint/2010/main" val="332002823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Libre</a:t>
            </a:r>
            <a:r>
              <a:rPr lang="en-US" dirty="0" smtClean="0"/>
              <a:t> Office</a:t>
            </a:r>
            <a:endParaRPr lang="en-US" dirty="0"/>
          </a:p>
        </p:txBody>
      </p:sp>
      <p:sp>
        <p:nvSpPr>
          <p:cNvPr id="3" name="Content Placeholder 2"/>
          <p:cNvSpPr>
            <a:spLocks noGrp="1"/>
          </p:cNvSpPr>
          <p:nvPr>
            <p:ph idx="1"/>
          </p:nvPr>
        </p:nvSpPr>
        <p:spPr/>
        <p:txBody>
          <a:bodyPr>
            <a:normAutofit/>
          </a:bodyPr>
          <a:lstStyle/>
          <a:p>
            <a:pPr algn="just"/>
            <a:r>
              <a:rPr lang="en-US" dirty="0" smtClean="0"/>
              <a:t>It is the </a:t>
            </a:r>
            <a:r>
              <a:rPr lang="en-US" dirty="0" smtClean="0">
                <a:solidFill>
                  <a:srgbClr val="00B050"/>
                </a:solidFill>
              </a:rPr>
              <a:t>default office suite of most popular Linux distributions</a:t>
            </a:r>
            <a:r>
              <a:rPr lang="en-US" dirty="0" smtClean="0"/>
              <a:t>.</a:t>
            </a:r>
          </a:p>
          <a:p>
            <a:pPr algn="just"/>
            <a:r>
              <a:rPr lang="en-US" dirty="0" smtClean="0"/>
              <a:t>It is the </a:t>
            </a:r>
            <a:r>
              <a:rPr lang="en-US" dirty="0" smtClean="0">
                <a:solidFill>
                  <a:srgbClr val="C00000"/>
                </a:solidFill>
              </a:rPr>
              <a:t>most actively developed free and open-source office suite</a:t>
            </a:r>
            <a:r>
              <a:rPr lang="en-US" dirty="0" smtClean="0"/>
              <a:t>, with approximately 50 times the development activity of Apache Open office, the other major descendant of OpenOffice.org.</a:t>
            </a:r>
          </a:p>
          <a:p>
            <a:pPr algn="just"/>
            <a:r>
              <a:rPr lang="en-US" dirty="0" err="1" smtClean="0"/>
              <a:t>LibreOffice</a:t>
            </a:r>
            <a:r>
              <a:rPr lang="en-US" dirty="0" smtClean="0"/>
              <a:t> was first released on September 28, </a:t>
            </a:r>
            <a:r>
              <a:rPr lang="en-US" dirty="0" smtClean="0">
                <a:hlinkClick r:id="rId2"/>
              </a:rPr>
              <a:t>2010</a:t>
            </a:r>
            <a:r>
              <a:rPr lang="en-US" dirty="0" smtClean="0"/>
              <a:t> </a:t>
            </a:r>
            <a:r>
              <a:rPr lang="en-US" dirty="0" smtClean="0">
                <a:solidFill>
                  <a:srgbClr val="00B0F0"/>
                </a:solidFill>
              </a:rPr>
              <a:t>by "The Document Foundation</a:t>
            </a:r>
            <a:r>
              <a:rPr lang="en-US" dirty="0" smtClean="0"/>
              <a:t>" as a beta version based on the OpenOffice.org 3.3 beta version.</a:t>
            </a:r>
            <a:endParaRPr lang="en-US" dirty="0"/>
          </a:p>
        </p:txBody>
      </p:sp>
    </p:spTree>
    <p:extLst>
      <p:ext uri="{BB962C8B-B14F-4D97-AF65-F5344CB8AC3E}">
        <p14:creationId xmlns:p14="http://schemas.microsoft.com/office/powerpoint/2010/main" val="210997377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Libre</a:t>
            </a:r>
            <a:r>
              <a:rPr lang="en-US" dirty="0" smtClean="0"/>
              <a:t> Office</a:t>
            </a:r>
            <a:endParaRPr lang="en-US" dirty="0"/>
          </a:p>
        </p:txBody>
      </p:sp>
      <p:sp>
        <p:nvSpPr>
          <p:cNvPr id="3" name="Content Placeholder 2"/>
          <p:cNvSpPr>
            <a:spLocks noGrp="1"/>
          </p:cNvSpPr>
          <p:nvPr>
            <p:ph idx="1"/>
          </p:nvPr>
        </p:nvSpPr>
        <p:spPr/>
        <p:txBody>
          <a:bodyPr>
            <a:normAutofit/>
          </a:bodyPr>
          <a:lstStyle/>
          <a:p>
            <a:pPr algn="just"/>
            <a:r>
              <a:rPr lang="en-US" dirty="0" smtClean="0"/>
              <a:t>The software suite includes:</a:t>
            </a:r>
          </a:p>
          <a:p>
            <a:pPr algn="just"/>
            <a:r>
              <a:rPr lang="en-US" b="1" dirty="0" smtClean="0">
                <a:solidFill>
                  <a:srgbClr val="C00000"/>
                </a:solidFill>
              </a:rPr>
              <a:t>Writer</a:t>
            </a:r>
            <a:r>
              <a:rPr lang="en-US" dirty="0" smtClean="0"/>
              <a:t> (word processor, compatible with Microsoft Word)</a:t>
            </a:r>
          </a:p>
          <a:p>
            <a:pPr algn="just"/>
            <a:r>
              <a:rPr lang="en-US" b="1" dirty="0" smtClean="0">
                <a:solidFill>
                  <a:srgbClr val="00B050"/>
                </a:solidFill>
              </a:rPr>
              <a:t>Calc</a:t>
            </a:r>
            <a:r>
              <a:rPr lang="en-US" dirty="0" smtClean="0"/>
              <a:t> (spreadsheet editor, compatible with Microsoft Excel)</a:t>
            </a:r>
          </a:p>
          <a:p>
            <a:pPr algn="just"/>
            <a:r>
              <a:rPr lang="en-US" b="1" dirty="0" smtClean="0">
                <a:solidFill>
                  <a:srgbClr val="00B0F0"/>
                </a:solidFill>
              </a:rPr>
              <a:t>Impress</a:t>
            </a:r>
            <a:r>
              <a:rPr lang="en-US" dirty="0" smtClean="0"/>
              <a:t> (presentation software, compatible with Microsoft PowerPoint)</a:t>
            </a:r>
          </a:p>
          <a:p>
            <a:pPr algn="just"/>
            <a:r>
              <a:rPr lang="en-US" b="1" dirty="0" smtClean="0">
                <a:solidFill>
                  <a:srgbClr val="7030A0"/>
                </a:solidFill>
              </a:rPr>
              <a:t>Base</a:t>
            </a:r>
            <a:r>
              <a:rPr lang="en-US" dirty="0" smtClean="0"/>
              <a:t> (database management, compatible with Microsoft Access)</a:t>
            </a:r>
          </a:p>
          <a:p>
            <a:pPr algn="just"/>
            <a:r>
              <a:rPr lang="en-US" b="1" dirty="0" smtClean="0">
                <a:solidFill>
                  <a:srgbClr val="C00000"/>
                </a:solidFill>
              </a:rPr>
              <a:t>Draw</a:t>
            </a:r>
            <a:r>
              <a:rPr lang="en-US" dirty="0" smtClean="0"/>
              <a:t> (vector graphics editor)</a:t>
            </a:r>
          </a:p>
          <a:p>
            <a:pPr algn="just"/>
            <a:r>
              <a:rPr lang="en-US" b="1" dirty="0" smtClean="0"/>
              <a:t>Math</a:t>
            </a:r>
            <a:r>
              <a:rPr lang="en-US" dirty="0" smtClean="0"/>
              <a:t> (mathematical formula creation and editing)</a:t>
            </a:r>
            <a:endParaRPr lang="en-US" dirty="0"/>
          </a:p>
        </p:txBody>
      </p:sp>
    </p:spTree>
    <p:extLst>
      <p:ext uri="{BB962C8B-B14F-4D97-AF65-F5344CB8AC3E}">
        <p14:creationId xmlns:p14="http://schemas.microsoft.com/office/powerpoint/2010/main" val="368955668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Microsoft Office</a:t>
            </a:r>
            <a:endParaRPr lang="en-US" dirty="0"/>
          </a:p>
        </p:txBody>
      </p:sp>
      <p:sp>
        <p:nvSpPr>
          <p:cNvPr id="3" name="Content Placeholder 2"/>
          <p:cNvSpPr>
            <a:spLocks noGrp="1"/>
          </p:cNvSpPr>
          <p:nvPr>
            <p:ph idx="1"/>
          </p:nvPr>
        </p:nvSpPr>
        <p:spPr/>
        <p:txBody>
          <a:bodyPr>
            <a:normAutofit/>
          </a:bodyPr>
          <a:lstStyle/>
          <a:p>
            <a:pPr algn="just"/>
            <a:r>
              <a:rPr lang="en-US" dirty="0" smtClean="0"/>
              <a:t>Microsoft Office is a </a:t>
            </a:r>
            <a:r>
              <a:rPr lang="en-US" dirty="0" smtClean="0">
                <a:solidFill>
                  <a:srgbClr val="00B050"/>
                </a:solidFill>
              </a:rPr>
              <a:t>suite of desktop productivity applications</a:t>
            </a:r>
            <a:r>
              <a:rPr lang="en-US" dirty="0" smtClean="0"/>
              <a:t> that is designed specifically to be used for office or business use. </a:t>
            </a:r>
          </a:p>
          <a:p>
            <a:pPr algn="just"/>
            <a:r>
              <a:rPr lang="en-US" dirty="0" smtClean="0"/>
              <a:t>It is a </a:t>
            </a:r>
            <a:r>
              <a:rPr lang="en-US" dirty="0" smtClean="0">
                <a:solidFill>
                  <a:srgbClr val="C00000"/>
                </a:solidFill>
              </a:rPr>
              <a:t>proprietary product of Microsoft Corporation </a:t>
            </a:r>
            <a:r>
              <a:rPr lang="en-US" dirty="0" smtClean="0"/>
              <a:t>and was first released in 1990. </a:t>
            </a:r>
          </a:p>
          <a:p>
            <a:pPr algn="just"/>
            <a:r>
              <a:rPr lang="en-US" dirty="0" smtClean="0"/>
              <a:t>Microsoft Office is available in 35 different languages and is supported by Windows, Mac and most Linux variants. </a:t>
            </a:r>
          </a:p>
          <a:p>
            <a:pPr algn="just"/>
            <a:r>
              <a:rPr lang="en-US" dirty="0" smtClean="0"/>
              <a:t>It mainly consists of </a:t>
            </a:r>
            <a:r>
              <a:rPr lang="en-US" dirty="0" smtClean="0">
                <a:solidFill>
                  <a:srgbClr val="00B0F0"/>
                </a:solidFill>
              </a:rPr>
              <a:t>Word, Excel, PowerPoint, Access, OneNote, Outlook and Publisher applications.</a:t>
            </a:r>
            <a:endParaRPr lang="en-US" dirty="0">
              <a:solidFill>
                <a:srgbClr val="00B0F0"/>
              </a:solidFill>
            </a:endParaRPr>
          </a:p>
        </p:txBody>
      </p:sp>
    </p:spTree>
    <p:extLst>
      <p:ext uri="{BB962C8B-B14F-4D97-AF65-F5344CB8AC3E}">
        <p14:creationId xmlns:p14="http://schemas.microsoft.com/office/powerpoint/2010/main" val="162533902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Microsoft Office</a:t>
            </a:r>
            <a:endParaRPr lang="en-US" dirty="0"/>
          </a:p>
        </p:txBody>
      </p:sp>
      <p:sp>
        <p:nvSpPr>
          <p:cNvPr id="3" name="Content Placeholder 2"/>
          <p:cNvSpPr>
            <a:spLocks noGrp="1"/>
          </p:cNvSpPr>
          <p:nvPr>
            <p:ph idx="1"/>
          </p:nvPr>
        </p:nvSpPr>
        <p:spPr/>
        <p:txBody>
          <a:bodyPr>
            <a:normAutofit fontScale="92500" lnSpcReduction="10000"/>
          </a:bodyPr>
          <a:lstStyle/>
          <a:p>
            <a:pPr algn="just"/>
            <a:r>
              <a:rPr lang="en-US" dirty="0" smtClean="0"/>
              <a:t>Microsoft Office was primarily created to automate the manual office work with a collection of purpose-built applications.</a:t>
            </a:r>
          </a:p>
          <a:p>
            <a:pPr algn="just"/>
            <a:r>
              <a:rPr lang="en-US" dirty="0" smtClean="0"/>
              <a:t>Each of the applications in Microsoft Office serves as specific knowledge or office domain such as:</a:t>
            </a:r>
          </a:p>
          <a:p>
            <a:pPr lvl="1" algn="just"/>
            <a:r>
              <a:rPr lang="en-US" b="1" dirty="0" smtClean="0">
                <a:solidFill>
                  <a:srgbClr val="C00000"/>
                </a:solidFill>
              </a:rPr>
              <a:t>Microsoft Word</a:t>
            </a:r>
            <a:r>
              <a:rPr lang="en-US" dirty="0" smtClean="0"/>
              <a:t>: Helps users in creating text documents.</a:t>
            </a:r>
          </a:p>
          <a:p>
            <a:pPr lvl="1" algn="just"/>
            <a:r>
              <a:rPr lang="en-US" b="1" dirty="0" smtClean="0">
                <a:solidFill>
                  <a:srgbClr val="00B050"/>
                </a:solidFill>
              </a:rPr>
              <a:t>Microsoft Excel</a:t>
            </a:r>
            <a:r>
              <a:rPr lang="en-US" dirty="0" smtClean="0"/>
              <a:t>: Creates simple to complex data/numerical spreadsheets.</a:t>
            </a:r>
          </a:p>
          <a:p>
            <a:pPr lvl="1" algn="just"/>
            <a:r>
              <a:rPr lang="en-US" b="1" dirty="0" smtClean="0">
                <a:solidFill>
                  <a:srgbClr val="0070C0"/>
                </a:solidFill>
              </a:rPr>
              <a:t>Microsoft PowerPoint</a:t>
            </a:r>
            <a:r>
              <a:rPr lang="en-US" dirty="0" smtClean="0"/>
              <a:t>: Stand-alone application for creating professional multimedia presentations.</a:t>
            </a:r>
          </a:p>
          <a:p>
            <a:pPr lvl="1" algn="just"/>
            <a:r>
              <a:rPr lang="en-US" b="1" dirty="0" smtClean="0">
                <a:solidFill>
                  <a:srgbClr val="7030A0"/>
                </a:solidFill>
              </a:rPr>
              <a:t>Microsoft Access</a:t>
            </a:r>
            <a:r>
              <a:rPr lang="en-US" dirty="0" smtClean="0"/>
              <a:t>: Database management application.</a:t>
            </a:r>
          </a:p>
          <a:p>
            <a:pPr lvl="1" algn="just"/>
            <a:r>
              <a:rPr lang="en-US" b="1" dirty="0" smtClean="0">
                <a:solidFill>
                  <a:srgbClr val="C00000"/>
                </a:solidFill>
              </a:rPr>
              <a:t>Microsoft Publisher:</a:t>
            </a:r>
            <a:r>
              <a:rPr lang="en-US" dirty="0" smtClean="0"/>
              <a:t> Introductory application for creating and publishing marketing materials.</a:t>
            </a:r>
          </a:p>
          <a:p>
            <a:pPr lvl="1" algn="just"/>
            <a:r>
              <a:rPr lang="en-US" b="1" dirty="0" smtClean="0">
                <a:solidFill>
                  <a:srgbClr val="00B050"/>
                </a:solidFill>
              </a:rPr>
              <a:t>Microsoft OneNote:</a:t>
            </a:r>
            <a:r>
              <a:rPr lang="en-US" dirty="0" smtClean="0"/>
              <a:t> Alternate to a paper notebook, it enables an user to neatly organize their notes.</a:t>
            </a:r>
          </a:p>
          <a:p>
            <a:pPr algn="just"/>
            <a:endParaRPr lang="en-US" dirty="0"/>
          </a:p>
        </p:txBody>
      </p:sp>
    </p:spTree>
    <p:extLst>
      <p:ext uri="{BB962C8B-B14F-4D97-AF65-F5344CB8AC3E}">
        <p14:creationId xmlns:p14="http://schemas.microsoft.com/office/powerpoint/2010/main" val="1802141584"/>
      </p:ext>
    </p:extLst>
  </p:cSld>
  <p:clrMapOvr>
    <a:masterClrMapping/>
  </p:clrMapOvr>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TotalTime>
  <Words>1303</Words>
  <Application>Microsoft Office PowerPoint</Application>
  <PresentationFormat>Widescreen</PresentationFormat>
  <Paragraphs>134</Paragraphs>
  <Slides>27</Slides>
  <Notes>1</Notes>
  <HiddenSlides>1</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Calibri</vt:lpstr>
      <vt:lpstr>Century Gothic</vt:lpstr>
      <vt:lpstr>Wingdings 3</vt:lpstr>
      <vt:lpstr>Wisp</vt:lpstr>
      <vt:lpstr>Office Automation Tools</vt:lpstr>
      <vt:lpstr>Office Automation</vt:lpstr>
      <vt:lpstr>Office Suite Tools</vt:lpstr>
      <vt:lpstr>PowerPoint Presentation</vt:lpstr>
      <vt:lpstr>Office Suite Tools</vt:lpstr>
      <vt:lpstr>Benefits of Office Automation</vt:lpstr>
      <vt:lpstr>Benefits of Office Automation</vt:lpstr>
      <vt:lpstr>Benefits of Office Automation</vt:lpstr>
      <vt:lpstr>Open Source Software &amp; Proprietary Software</vt:lpstr>
      <vt:lpstr>Open Source Software &amp; Proprietary Software</vt:lpstr>
      <vt:lpstr>PowerPoint Presentation</vt:lpstr>
      <vt:lpstr>PowerPoint Presentation</vt:lpstr>
      <vt:lpstr> Open Office</vt:lpstr>
      <vt:lpstr>Components of  Open Office</vt:lpstr>
      <vt:lpstr>Components of  Open Office</vt:lpstr>
      <vt:lpstr>Components of  Open Office</vt:lpstr>
      <vt:lpstr>Components of  Open Office</vt:lpstr>
      <vt:lpstr>Components of  Open Office</vt:lpstr>
      <vt:lpstr>Components of  Open Office</vt:lpstr>
      <vt:lpstr>Advantages of Open Office</vt:lpstr>
      <vt:lpstr>Advantages of Open Office</vt:lpstr>
      <vt:lpstr>Advantages of Open Office</vt:lpstr>
      <vt:lpstr>Libre Office</vt:lpstr>
      <vt:lpstr>Libre Office</vt:lpstr>
      <vt:lpstr>Libre Office</vt:lpstr>
      <vt:lpstr>Microsoft Office</vt:lpstr>
      <vt:lpstr>Microsoft Office</vt:lpstr>
    </vt:vector>
  </TitlesOfParts>
  <Company>HP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Office Automation Tools</dc:title>
  <dc:creator>hp</dc:creator>
  <cp:lastModifiedBy>hp</cp:lastModifiedBy>
  <cp:revision>1</cp:revision>
  <dcterms:created xsi:type="dcterms:W3CDTF">2022-07-25T08:15:33Z</dcterms:created>
  <dcterms:modified xsi:type="dcterms:W3CDTF">2022-07-25T08:17:25Z</dcterms:modified>
</cp:coreProperties>
</file>